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8" r:id="rId2"/>
    <p:sldId id="256" r:id="rId3"/>
    <p:sldId id="259" r:id="rId4"/>
    <p:sldId id="260" r:id="rId5"/>
    <p:sldId id="261" r:id="rId6"/>
    <p:sldId id="262" r:id="rId7"/>
    <p:sldId id="271" r:id="rId8"/>
    <p:sldId id="264" r:id="rId9"/>
    <p:sldId id="265" r:id="rId10"/>
    <p:sldId id="267" r:id="rId11"/>
    <p:sldId id="268"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4C3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80" d="100"/>
          <a:sy n="80" d="100"/>
        </p:scale>
        <p:origin x="-61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9E9450-CD61-44FF-BD7D-852BD1241E74}" type="datetimeFigureOut">
              <a:rPr lang="en-GB" smtClean="0"/>
              <a:pPr/>
              <a:t>29/08/2010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EF249F-EB22-438C-92B4-5B13A277C4EC}"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BEF249F-EB22-438C-92B4-5B13A277C4EC}"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Mention</a:t>
            </a:r>
            <a:r>
              <a:rPr lang="en-GB" baseline="0" dirty="0" smtClean="0"/>
              <a:t> the report that </a:t>
            </a:r>
            <a:r>
              <a:rPr lang="en-GB" baseline="0" dirty="0" err="1" smtClean="0"/>
              <a:t>inventorises</a:t>
            </a:r>
            <a:r>
              <a:rPr lang="en-GB" baseline="0" dirty="0" smtClean="0"/>
              <a:t> a number of these – refer people to it for </a:t>
            </a:r>
            <a:r>
              <a:rPr lang="en-GB" baseline="0" smtClean="0"/>
              <a:t>further information</a:t>
            </a:r>
            <a:endParaRPr lang="en-GB"/>
          </a:p>
        </p:txBody>
      </p:sp>
      <p:sp>
        <p:nvSpPr>
          <p:cNvPr id="4" name="Slide Number Placeholder 3"/>
          <p:cNvSpPr>
            <a:spLocks noGrp="1"/>
          </p:cNvSpPr>
          <p:nvPr>
            <p:ph type="sldNum" sz="quarter" idx="10"/>
          </p:nvPr>
        </p:nvSpPr>
        <p:spPr/>
        <p:txBody>
          <a:bodyPr/>
          <a:lstStyle/>
          <a:p>
            <a:fld id="{3BEF249F-EB22-438C-92B4-5B13A277C4EC}"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GB" dirty="0" smtClean="0"/>
              <a:t>...as opposed to starting diversification and accepting the need</a:t>
            </a:r>
            <a:r>
              <a:rPr lang="en-GB" baseline="0" dirty="0" smtClean="0"/>
              <a:t> to import food from elsewhere</a:t>
            </a:r>
          </a:p>
          <a:p>
            <a:pPr>
              <a:spcBef>
                <a:spcPct val="0"/>
              </a:spcBef>
            </a:pPr>
            <a:endParaRPr lang="en-GB" baseline="0" dirty="0" smtClean="0"/>
          </a:p>
          <a:p>
            <a:pPr>
              <a:spcBef>
                <a:spcPct val="0"/>
              </a:spcBef>
            </a:pPr>
            <a:r>
              <a:rPr lang="en-GB" baseline="0" dirty="0" smtClean="0"/>
              <a:t>Improving generation and communication of seasonal forecasts</a:t>
            </a:r>
          </a:p>
          <a:p>
            <a:pPr>
              <a:spcBef>
                <a:spcPct val="0"/>
              </a:spcBef>
            </a:pPr>
            <a:r>
              <a:rPr lang="en-GB" baseline="0" dirty="0" smtClean="0"/>
              <a:t>Building on </a:t>
            </a:r>
            <a:r>
              <a:rPr lang="en-GB" baseline="0" dirty="0" err="1" smtClean="0"/>
              <a:t>FEWSnet</a:t>
            </a:r>
            <a:r>
              <a:rPr lang="en-GB" baseline="0" dirty="0" smtClean="0"/>
              <a:t>, RVAC, UN Agencies (FAO, WFP etc) – integration of longer term climate change into forecasts</a:t>
            </a:r>
            <a:endParaRPr lang="en-GB" dirty="0" smtClean="0"/>
          </a:p>
          <a:p>
            <a:endParaRPr lang="en-GB" dirty="0"/>
          </a:p>
        </p:txBody>
      </p:sp>
      <p:sp>
        <p:nvSpPr>
          <p:cNvPr id="4" name="Slide Number Placeholder 3"/>
          <p:cNvSpPr>
            <a:spLocks noGrp="1"/>
          </p:cNvSpPr>
          <p:nvPr>
            <p:ph type="sldNum" sz="quarter" idx="10"/>
          </p:nvPr>
        </p:nvSpPr>
        <p:spPr/>
        <p:txBody>
          <a:bodyPr/>
          <a:lstStyle/>
          <a:p>
            <a:fld id="{3BEF249F-EB22-438C-92B4-5B13A277C4EC}" type="slidenum">
              <a:rPr lang="en-GB" smtClean="0"/>
              <a:pPr/>
              <a:t>11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dirty="0" smtClean="0"/>
              <a:t>FAO definition of food security: situation that exists when all people, at all times, have physical, social, and economic access to sufficient, safe, and nutritious food that meets their dietary needs and food preferences for an active and healthy life</a:t>
            </a:r>
            <a:endParaRPr lang="en-GB" dirty="0" smtClean="0">
              <a:solidFill>
                <a:schemeClr val="accent2">
                  <a:lumMod val="75000"/>
                </a:schemeClr>
              </a:solidFill>
            </a:endParaRPr>
          </a:p>
          <a:p>
            <a:pPr>
              <a:spcBef>
                <a:spcPct val="0"/>
              </a:spcBef>
            </a:pPr>
            <a:endParaRPr lang="en-GB" dirty="0" smtClean="0"/>
          </a:p>
          <a:p>
            <a:pPr>
              <a:spcBef>
                <a:spcPct val="0"/>
              </a:spcBef>
            </a:pPr>
            <a:r>
              <a:rPr lang="en-GB" dirty="0" smtClean="0"/>
              <a:t>Information from the FEWSNET</a:t>
            </a:r>
            <a:r>
              <a:rPr lang="en-GB" baseline="0" dirty="0" smtClean="0"/>
              <a:t> (July 2010)</a:t>
            </a:r>
            <a:endParaRPr lang="en-GB" dirty="0" smtClean="0"/>
          </a:p>
          <a:p>
            <a:pPr>
              <a:spcBef>
                <a:spcPct val="0"/>
              </a:spcBef>
            </a:pPr>
            <a:r>
              <a:rPr lang="en-GB" dirty="0" smtClean="0"/>
              <a:t>Coordination required to move food across borders,</a:t>
            </a:r>
            <a:r>
              <a:rPr lang="en-GB" baseline="0" dirty="0" smtClean="0"/>
              <a:t> particularly in areas of poor infrastructure</a:t>
            </a:r>
            <a:endParaRPr lang="en-GB" dirty="0" smtClean="0"/>
          </a:p>
          <a:p>
            <a:pPr>
              <a:spcBef>
                <a:spcPct val="0"/>
              </a:spcBef>
            </a:pPr>
            <a:endParaRPr lang="en-GB" dirty="0" smtClean="0"/>
          </a:p>
          <a:p>
            <a:pPr>
              <a:spcBef>
                <a:spcPct val="0"/>
              </a:spcBef>
            </a:pPr>
            <a:r>
              <a:rPr lang="en-GB" dirty="0" smtClean="0"/>
              <a:t>Malawi has a strategic grain reserve but a lack of funds to distribute it within the</a:t>
            </a:r>
            <a:r>
              <a:rPr lang="en-GB" baseline="0" dirty="0" smtClean="0"/>
              <a:t> country.  Mozambique has a shortfall.  Delays in humanitarian assistance will exacerbate the situation in coming months as we move into the lean season (time of intense labour for planting etc, but no harvesting)</a:t>
            </a:r>
          </a:p>
          <a:p>
            <a:pPr>
              <a:spcBef>
                <a:spcPct val="0"/>
              </a:spcBef>
            </a:pPr>
            <a:endParaRPr lang="en-GB" dirty="0" smtClean="0"/>
          </a:p>
          <a:p>
            <a:r>
              <a:rPr lang="en-GB" dirty="0" smtClean="0"/>
              <a:t>CFSAM – crop and food security assessment </a:t>
            </a:r>
            <a:r>
              <a:rPr lang="en-GB" dirty="0" smtClean="0"/>
              <a:t>mission</a:t>
            </a:r>
          </a:p>
          <a:p>
            <a:endParaRPr lang="en-GB" dirty="0" smtClean="0"/>
          </a:p>
          <a:p>
            <a:r>
              <a:rPr lang="en-GB" dirty="0" smtClean="0"/>
              <a:t>So already in</a:t>
            </a:r>
            <a:r>
              <a:rPr lang="en-GB" baseline="0" dirty="0" smtClean="0"/>
              <a:t> a precarious situation</a:t>
            </a:r>
            <a:endParaRPr lang="en-GB" dirty="0"/>
          </a:p>
        </p:txBody>
      </p:sp>
      <p:sp>
        <p:nvSpPr>
          <p:cNvPr id="4" name="Slide Number Placeholder 3"/>
          <p:cNvSpPr>
            <a:spLocks noGrp="1"/>
          </p:cNvSpPr>
          <p:nvPr>
            <p:ph type="sldNum" sz="quarter" idx="10"/>
          </p:nvPr>
        </p:nvSpPr>
        <p:spPr/>
        <p:txBody>
          <a:bodyPr/>
          <a:lstStyle/>
          <a:p>
            <a:fld id="{3BEF249F-EB22-438C-92B4-5B13A277C4EC}"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the drier sub-tropical regions (including much of southern Africa) warming more than the moister tropics </a:t>
            </a:r>
            <a:endParaRPr lang="en-US" dirty="0" smtClean="0"/>
          </a:p>
          <a:p>
            <a:endParaRPr lang="en-GB" dirty="0"/>
          </a:p>
        </p:txBody>
      </p:sp>
      <p:sp>
        <p:nvSpPr>
          <p:cNvPr id="4" name="Slide Number Placeholder 3"/>
          <p:cNvSpPr>
            <a:spLocks noGrp="1"/>
          </p:cNvSpPr>
          <p:nvPr>
            <p:ph type="sldNum" sz="quarter" idx="10"/>
          </p:nvPr>
        </p:nvSpPr>
        <p:spPr/>
        <p:txBody>
          <a:bodyPr/>
          <a:lstStyle/>
          <a:p>
            <a:fld id="{3BEF249F-EB22-438C-92B4-5B13A277C4EC}"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solidFill>
                  <a:schemeClr val="accent2">
                    <a:lumMod val="75000"/>
                  </a:schemeClr>
                </a:solidFill>
              </a:rPr>
              <a:t>Warming at 0.2-0.5</a:t>
            </a:r>
            <a:r>
              <a:rPr lang="en-GB" baseline="30000" dirty="0" smtClean="0">
                <a:solidFill>
                  <a:schemeClr val="accent2">
                    <a:lumMod val="75000"/>
                  </a:schemeClr>
                </a:solidFill>
              </a:rPr>
              <a:t>o</a:t>
            </a:r>
            <a:r>
              <a:rPr lang="en-GB" dirty="0" smtClean="0">
                <a:solidFill>
                  <a:schemeClr val="accent2">
                    <a:lumMod val="75000"/>
                  </a:schemeClr>
                </a:solidFill>
              </a:rPr>
              <a:t>c per decade</a:t>
            </a:r>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That rate of warming is more than the global annual mean warming throughout the</a:t>
            </a:r>
            <a:r>
              <a:rPr lang="en-GB" baseline="0" dirty="0" smtClean="0"/>
              <a:t> continent</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It is very likely over the past 50 years that cold days, cold nights and frosts have become less frequent over most land areas, and hot days and hot nights have become more frequent. It is likely that heat waves have become more frequent over most land areas.</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There is also observational evidence of an increase in intense tropical cyclone activity in the North Atlantic since about 1970, although there no clear trend in the number of cyclones, and little evidence of similar increases elsewhere.</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3BEF249F-EB22-438C-92B4-5B13A277C4EC}"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solidFill>
                  <a:schemeClr val="accent2">
                    <a:lumMod val="75000"/>
                  </a:schemeClr>
                </a:solidFill>
              </a:rPr>
              <a:t>Less certainty in precipitation changes BUT</a:t>
            </a:r>
          </a:p>
          <a:p>
            <a:pPr lvl="1"/>
            <a:r>
              <a:rPr lang="en-GB" dirty="0" smtClean="0">
                <a:solidFill>
                  <a:schemeClr val="accent2">
                    <a:lumMod val="75000"/>
                  </a:schemeClr>
                </a:solidFill>
              </a:rPr>
              <a:t>Wetting in the east of southern Africa</a:t>
            </a:r>
          </a:p>
          <a:p>
            <a:pPr lvl="1"/>
            <a:r>
              <a:rPr lang="en-GB" dirty="0" smtClean="0">
                <a:solidFill>
                  <a:schemeClr val="accent2">
                    <a:lumMod val="75000"/>
                  </a:schemeClr>
                </a:solidFill>
              </a:rPr>
              <a:t>Drying in the west of southern Africa</a:t>
            </a:r>
          </a:p>
          <a:p>
            <a:pPr lvl="1"/>
            <a:r>
              <a:rPr lang="en-GB" dirty="0" smtClean="0">
                <a:solidFill>
                  <a:schemeClr val="accent2">
                    <a:lumMod val="75000"/>
                  </a:schemeClr>
                </a:solidFill>
              </a:rPr>
              <a:t>Changes in distribution (fewer rainy days)</a:t>
            </a:r>
          </a:p>
          <a:p>
            <a:pPr lvl="1"/>
            <a:endParaRPr lang="en-GB" dirty="0" smtClean="0">
              <a:solidFill>
                <a:schemeClr val="accent2">
                  <a:lumMod val="75000"/>
                </a:schemeClr>
              </a:solidFill>
            </a:endParaRPr>
          </a:p>
          <a:p>
            <a:pPr marL="457200" marR="0" lvl="1"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The frequency of heavy precipitation events has increased over most areas. </a:t>
            </a:r>
          </a:p>
          <a:p>
            <a:pPr marL="457200" marR="0" lvl="1" indent="0" algn="l" defTabSz="914400" rtl="0" eaLnBrk="1" fontAlgn="base" latinLnBrk="0" hangingPunct="1">
              <a:lnSpc>
                <a:spcPct val="100000"/>
              </a:lnSpc>
              <a:spcBef>
                <a:spcPct val="30000"/>
              </a:spcBef>
              <a:spcAft>
                <a:spcPct val="0"/>
              </a:spcAft>
              <a:buClrTx/>
              <a:buSzTx/>
              <a:buFontTx/>
              <a:buNone/>
              <a:tabLst/>
              <a:defRPr/>
            </a:pPr>
            <a:endParaRPr lang="en-GB" sz="1200" kern="1200" dirty="0" smtClean="0">
              <a:solidFill>
                <a:schemeClr val="tx1"/>
              </a:solidFill>
              <a:latin typeface="+mn-lt"/>
              <a:ea typeface="+mn-ea"/>
              <a:cs typeface="+mn-cs"/>
            </a:endParaRPr>
          </a:p>
          <a:p>
            <a:pPr marL="457200" marR="0" lvl="1"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Not</a:t>
            </a:r>
            <a:r>
              <a:rPr lang="en-GB" sz="1200" kern="1200" baseline="0" dirty="0" smtClean="0">
                <a:solidFill>
                  <a:schemeClr val="tx1"/>
                </a:solidFill>
                <a:latin typeface="+mn-lt"/>
                <a:ea typeface="+mn-ea"/>
                <a:cs typeface="+mn-cs"/>
              </a:rPr>
              <a:t> just rainfall – in conjunction with higher temperatures </a:t>
            </a:r>
            <a:r>
              <a:rPr lang="en-GB" sz="1200" kern="1200" dirty="0" smtClean="0">
                <a:solidFill>
                  <a:schemeClr val="tx1"/>
                </a:solidFill>
                <a:latin typeface="+mn-lt"/>
                <a:ea typeface="+mn-ea"/>
                <a:cs typeface="+mn-cs"/>
              </a:rPr>
              <a:t>The Limpopo is projected to suffer a -5 to -15% change in precipitation, a 5-20% change in potential </a:t>
            </a:r>
            <a:r>
              <a:rPr lang="en-GB" sz="1200" kern="1200" dirty="0" err="1" smtClean="0">
                <a:solidFill>
                  <a:schemeClr val="tx1"/>
                </a:solidFill>
                <a:latin typeface="+mn-lt"/>
                <a:ea typeface="+mn-ea"/>
                <a:cs typeface="+mn-cs"/>
              </a:rPr>
              <a:t>evapo</a:t>
            </a:r>
            <a:r>
              <a:rPr lang="en-GB" sz="1200" kern="1200" dirty="0" smtClean="0">
                <a:solidFill>
                  <a:schemeClr val="tx1"/>
                </a:solidFill>
                <a:latin typeface="+mn-lt"/>
                <a:ea typeface="+mn-ea"/>
                <a:cs typeface="+mn-cs"/>
              </a:rPr>
              <a:t>-transpiration, and a -25 to -35% change in runoff – of course that has implications for groundwater</a:t>
            </a:r>
            <a:r>
              <a:rPr lang="en-GB" sz="1200" kern="1200" baseline="0" dirty="0" smtClean="0">
                <a:solidFill>
                  <a:schemeClr val="tx1"/>
                </a:solidFill>
                <a:latin typeface="+mn-lt"/>
                <a:ea typeface="+mn-ea"/>
                <a:cs typeface="+mn-cs"/>
              </a:rPr>
              <a:t> usage (or slower rate of recharge if you do use it)</a:t>
            </a:r>
            <a:endParaRPr lang="en-GB" sz="1200" kern="1200" dirty="0" smtClean="0">
              <a:solidFill>
                <a:schemeClr val="tx1"/>
              </a:solidFill>
              <a:latin typeface="+mn-lt"/>
              <a:ea typeface="+mn-ea"/>
              <a:cs typeface="+mn-cs"/>
            </a:endParaRPr>
          </a:p>
          <a:p>
            <a:pPr lvl="1"/>
            <a:endParaRPr lang="en-GB" dirty="0" smtClean="0">
              <a:solidFill>
                <a:schemeClr val="accent2">
                  <a:lumMod val="75000"/>
                </a:schemeClr>
              </a:solidFill>
            </a:endParaRPr>
          </a:p>
          <a:p>
            <a:endParaRPr lang="en-US" dirty="0" smtClean="0"/>
          </a:p>
          <a:p>
            <a:endParaRPr lang="en-GB" dirty="0"/>
          </a:p>
        </p:txBody>
      </p:sp>
      <p:sp>
        <p:nvSpPr>
          <p:cNvPr id="4" name="Slide Number Placeholder 3"/>
          <p:cNvSpPr>
            <a:spLocks noGrp="1"/>
          </p:cNvSpPr>
          <p:nvPr>
            <p:ph type="sldNum" sz="quarter" idx="10"/>
          </p:nvPr>
        </p:nvSpPr>
        <p:spPr/>
        <p:txBody>
          <a:bodyPr/>
          <a:lstStyle/>
          <a:p>
            <a:fld id="{3BEF249F-EB22-438C-92B4-5B13A277C4EC}"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GB" sz="1200" kern="1200" dirty="0" smtClean="0">
                <a:solidFill>
                  <a:schemeClr val="tx1"/>
                </a:solidFill>
                <a:latin typeface="+mn-lt"/>
                <a:ea typeface="+mn-ea"/>
                <a:cs typeface="+mn-cs"/>
              </a:rPr>
              <a:t>aggregate changes (gains and losses) in arable land, changes in actual and potential yields, and inter-annual variability of harvests</a:t>
            </a:r>
            <a:endParaRPr lang="en-US" dirty="0" smtClean="0"/>
          </a:p>
          <a:p>
            <a:pPr>
              <a:spcBef>
                <a:spcPct val="0"/>
              </a:spcBef>
            </a:pPr>
            <a:r>
              <a:rPr lang="en-GB" dirty="0" smtClean="0"/>
              <a:t>Initially falling yields in some places might be offset by increasing yields elsewhere,</a:t>
            </a:r>
            <a:r>
              <a:rPr lang="en-GB" baseline="0" dirty="0" smtClean="0"/>
              <a:t> but this is not expected to last</a:t>
            </a:r>
            <a:endParaRPr lang="en-GB" dirty="0" smtClean="0"/>
          </a:p>
          <a:p>
            <a:pPr>
              <a:spcBef>
                <a:spcPct val="0"/>
              </a:spcBef>
            </a:pPr>
            <a:r>
              <a:rPr lang="en-GB" dirty="0" smtClean="0"/>
              <a:t>High degree</a:t>
            </a:r>
            <a:r>
              <a:rPr lang="en-GB" baseline="0" dirty="0" smtClean="0"/>
              <a:t> of variability due to different models: increased CO2 availability may benefit C3 crops (wheat, rice, soybean) whilst C4 crops (maize, sorghum) will experience fewer benefits</a:t>
            </a:r>
            <a:endParaRPr lang="en-GB" dirty="0" smtClean="0"/>
          </a:p>
          <a:p>
            <a:endParaRPr lang="en-GB" dirty="0"/>
          </a:p>
        </p:txBody>
      </p:sp>
      <p:sp>
        <p:nvSpPr>
          <p:cNvPr id="4" name="Slide Number Placeholder 3"/>
          <p:cNvSpPr>
            <a:spLocks noGrp="1"/>
          </p:cNvSpPr>
          <p:nvPr>
            <p:ph type="sldNum" sz="quarter" idx="10"/>
          </p:nvPr>
        </p:nvSpPr>
        <p:spPr/>
        <p:txBody>
          <a:bodyPr/>
          <a:lstStyle/>
          <a:p>
            <a:fld id="{3BEF249F-EB22-438C-92B4-5B13A277C4EC}"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Stability – as even a short disruption can be catastrophic,</a:t>
            </a:r>
            <a:r>
              <a:rPr lang="en-GB" baseline="0" dirty="0" smtClean="0"/>
              <a:t> e.g. if you don’t have adequate stocks etc.  Typically caused by climatic factors, particularly if there has been inadequate preparation (e.g. a drought with no contingency planning)</a:t>
            </a:r>
          </a:p>
          <a:p>
            <a:endParaRPr lang="en-GB" baseline="0" dirty="0" smtClean="0"/>
          </a:p>
          <a:p>
            <a:r>
              <a:rPr lang="en-GB" baseline="0" dirty="0" smtClean="0"/>
              <a:t>Illness is projected to increase under climate change – e.g. water-borne and vector-borne diseases changing their ranges etc.  Plus other external stresses like HIV/AIDS.</a:t>
            </a:r>
          </a:p>
          <a:p>
            <a:endParaRPr lang="en-GB" baseline="0" dirty="0" smtClean="0"/>
          </a:p>
          <a:p>
            <a:r>
              <a:rPr lang="en-GB" baseline="0" dirty="0" smtClean="0"/>
              <a:t>Access to food distinguishes from availability: is important and explains why some countries produce no food but are still insecure (Singapore, Hong Kong), whilst others are food secure in terms of national level production (South Africa) but still have food insecure members of the population.</a:t>
            </a:r>
            <a:endParaRPr lang="en-GB" dirty="0" smtClean="0"/>
          </a:p>
          <a:p>
            <a:endParaRPr lang="en-GB" dirty="0"/>
          </a:p>
        </p:txBody>
      </p:sp>
      <p:sp>
        <p:nvSpPr>
          <p:cNvPr id="4" name="Slide Number Placeholder 3"/>
          <p:cNvSpPr>
            <a:spLocks noGrp="1"/>
          </p:cNvSpPr>
          <p:nvPr>
            <p:ph type="sldNum" sz="quarter" idx="10"/>
          </p:nvPr>
        </p:nvSpPr>
        <p:spPr/>
        <p:txBody>
          <a:bodyPr/>
          <a:lstStyle/>
          <a:p>
            <a:fld id="{3BEF249F-EB22-438C-92B4-5B13A277C4EC}"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builds on the idea of access to food,</a:t>
            </a:r>
            <a:r>
              <a:rPr lang="en-US" baseline="0" dirty="0" smtClean="0"/>
              <a:t> based on </a:t>
            </a:r>
            <a:r>
              <a:rPr lang="en-US" baseline="0" dirty="0" err="1" smtClean="0"/>
              <a:t>Sen’s</a:t>
            </a:r>
            <a:r>
              <a:rPr lang="en-US" baseline="0" dirty="0" smtClean="0"/>
              <a:t> work</a:t>
            </a:r>
            <a:endParaRPr lang="en-US" dirty="0" smtClean="0"/>
          </a:p>
          <a:p>
            <a:endParaRPr lang="en-GB" dirty="0"/>
          </a:p>
        </p:txBody>
      </p:sp>
      <p:sp>
        <p:nvSpPr>
          <p:cNvPr id="4" name="Slide Number Placeholder 3"/>
          <p:cNvSpPr>
            <a:spLocks noGrp="1"/>
          </p:cNvSpPr>
          <p:nvPr>
            <p:ph type="sldNum" sz="quarter" idx="10"/>
          </p:nvPr>
        </p:nvSpPr>
        <p:spPr/>
        <p:txBody>
          <a:bodyPr/>
          <a:lstStyle/>
          <a:p>
            <a:fld id="{3BEF249F-EB22-438C-92B4-5B13A277C4EC}"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GB" sz="1200" kern="1200" dirty="0" smtClean="0">
                <a:solidFill>
                  <a:schemeClr val="tx1"/>
                </a:solidFill>
                <a:latin typeface="+mn-lt"/>
                <a:ea typeface="+mn-ea"/>
                <a:cs typeface="+mn-cs"/>
              </a:rPr>
              <a:t>Global Environmental Change and Food Systems (GECAFS)</a:t>
            </a:r>
          </a:p>
          <a:p>
            <a:pPr>
              <a:spcBef>
                <a:spcPct val="0"/>
              </a:spcBef>
            </a:pPr>
            <a:r>
              <a:rPr lang="en-GB" sz="1200" kern="1200" dirty="0" smtClean="0">
                <a:solidFill>
                  <a:schemeClr val="tx1"/>
                </a:solidFill>
                <a:latin typeface="+mn-lt"/>
                <a:ea typeface="+mn-ea"/>
                <a:cs typeface="+mn-cs"/>
              </a:rPr>
              <a:t>International </a:t>
            </a:r>
            <a:r>
              <a:rPr lang="en-GB" sz="1200" kern="1200" dirty="0" err="1" smtClean="0">
                <a:solidFill>
                  <a:schemeClr val="tx1"/>
                </a:solidFill>
                <a:latin typeface="+mn-lt"/>
                <a:ea typeface="+mn-ea"/>
                <a:cs typeface="+mn-cs"/>
              </a:rPr>
              <a:t>Geosphere</a:t>
            </a:r>
            <a:r>
              <a:rPr lang="en-GB" sz="1200" kern="1200" dirty="0" smtClean="0">
                <a:solidFill>
                  <a:schemeClr val="tx1"/>
                </a:solidFill>
                <a:latin typeface="+mn-lt"/>
                <a:ea typeface="+mn-ea"/>
                <a:cs typeface="+mn-cs"/>
              </a:rPr>
              <a:t>-Biosphere (IGBP)</a:t>
            </a:r>
          </a:p>
          <a:p>
            <a:pPr>
              <a:spcBef>
                <a:spcPct val="0"/>
              </a:spcBef>
            </a:pPr>
            <a:r>
              <a:rPr lang="en-GB" sz="1200" kern="1200" dirty="0" smtClean="0">
                <a:solidFill>
                  <a:schemeClr val="tx1"/>
                </a:solidFill>
                <a:latin typeface="+mn-lt"/>
                <a:ea typeface="+mn-ea"/>
                <a:cs typeface="+mn-cs"/>
              </a:rPr>
              <a:t>International Human Dimensions Programme on Global Environmental Change (IHDP)</a:t>
            </a:r>
          </a:p>
          <a:p>
            <a:pPr>
              <a:spcBef>
                <a:spcPct val="0"/>
              </a:spcBef>
            </a:pPr>
            <a:r>
              <a:rPr lang="en-GB" sz="1200" kern="1200" dirty="0" smtClean="0">
                <a:solidFill>
                  <a:schemeClr val="tx1"/>
                </a:solidFill>
                <a:latin typeface="+mn-lt"/>
                <a:ea typeface="+mn-ea"/>
                <a:cs typeface="+mn-cs"/>
              </a:rPr>
              <a:t>World Climate Research Programme (WCRP). </a:t>
            </a:r>
            <a:endParaRPr lang="en-ZA" dirty="0" smtClean="0"/>
          </a:p>
          <a:p>
            <a:endParaRPr lang="en-GB" dirty="0"/>
          </a:p>
        </p:txBody>
      </p:sp>
      <p:sp>
        <p:nvSpPr>
          <p:cNvPr id="4" name="Slide Number Placeholder 3"/>
          <p:cNvSpPr>
            <a:spLocks noGrp="1"/>
          </p:cNvSpPr>
          <p:nvPr>
            <p:ph type="sldNum" sz="quarter" idx="10"/>
          </p:nvPr>
        </p:nvSpPr>
        <p:spPr/>
        <p:txBody>
          <a:bodyPr/>
          <a:lstStyle/>
          <a:p>
            <a:fld id="{3BEF249F-EB22-438C-92B4-5B13A277C4EC}"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0726FCE7-298C-45C6-9A14-D40CDCA6959B}" type="datetimeFigureOut">
              <a:rPr lang="en-US" smtClean="0"/>
              <a:pPr/>
              <a:t>8/29/2010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B9C70-797E-4BAE-936D-8E72BF9FE0D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726FCE7-298C-45C6-9A14-D40CDCA6959B}" type="datetimeFigureOut">
              <a:rPr lang="en-US" smtClean="0"/>
              <a:pPr/>
              <a:t>8/29/2010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B9C70-797E-4BAE-936D-8E72BF9FE0D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726FCE7-298C-45C6-9A14-D40CDCA6959B}" type="datetimeFigureOut">
              <a:rPr lang="en-US" smtClean="0"/>
              <a:pPr/>
              <a:t>8/29/2010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B9C70-797E-4BAE-936D-8E72BF9FE0D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lvl1pPr>
              <a:defRPr baseline="0">
                <a:solidFill>
                  <a:srgbClr val="154C39"/>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1268760"/>
            <a:ext cx="8229600" cy="4525963"/>
          </a:xfrm>
        </p:spPr>
        <p:txBody>
          <a:bodyPr/>
          <a:lstStyle>
            <a:lvl1pPr>
              <a:defRPr baseline="0">
                <a:solidFill>
                  <a:srgbClr val="154C39"/>
                </a:solidFill>
                <a:latin typeface="Georgia" pitchFamily="18" charset="0"/>
              </a:defRPr>
            </a:lvl1pPr>
            <a:lvl2pPr>
              <a:defRPr baseline="0">
                <a:solidFill>
                  <a:srgbClr val="154C39"/>
                </a:solidFill>
                <a:latin typeface="Georgia" pitchFamily="18" charset="0"/>
              </a:defRPr>
            </a:lvl2pPr>
            <a:lvl3pPr>
              <a:defRPr baseline="0">
                <a:solidFill>
                  <a:srgbClr val="154C39"/>
                </a:solidFill>
                <a:latin typeface="Georgia" pitchFamily="18" charset="0"/>
              </a:defRPr>
            </a:lvl3pPr>
            <a:lvl4pPr>
              <a:defRPr baseline="0">
                <a:solidFill>
                  <a:srgbClr val="154C39"/>
                </a:solidFill>
                <a:latin typeface="Georgia" pitchFamily="18" charset="0"/>
              </a:defRPr>
            </a:lvl4pPr>
            <a:lvl5pPr>
              <a:defRPr baseline="0">
                <a:solidFill>
                  <a:srgbClr val="154C39"/>
                </a:solidFill>
                <a:latin typeface="Georgia" pitchFamily="18"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p>
            <a:fld id="{0726FCE7-298C-45C6-9A14-D40CDCA6959B}" type="datetimeFigureOut">
              <a:rPr lang="en-US" smtClean="0"/>
              <a:pPr/>
              <a:t>8/29/2010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B9C70-797E-4BAE-936D-8E72BF9FE0D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0726FCE7-298C-45C6-9A14-D40CDCA6959B}" type="datetimeFigureOut">
              <a:rPr lang="en-US" smtClean="0"/>
              <a:pPr/>
              <a:t>8/29/2010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B9C70-797E-4BAE-936D-8E72BF9FE0D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0726FCE7-298C-45C6-9A14-D40CDCA6959B}" type="datetimeFigureOut">
              <a:rPr lang="en-US" smtClean="0"/>
              <a:pPr/>
              <a:t>8/29/2010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B9C70-797E-4BAE-936D-8E72BF9FE0D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0726FCE7-298C-45C6-9A14-D40CDCA6959B}" type="datetimeFigureOut">
              <a:rPr lang="en-US" smtClean="0"/>
              <a:pPr/>
              <a:t>8/29/2010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9B9C70-797E-4BAE-936D-8E72BF9FE0D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lvl1pPr>
              <a:defRPr baseline="0">
                <a:solidFill>
                  <a:srgbClr val="154C39"/>
                </a:solidFill>
              </a:defRPr>
            </a:lvl1pPr>
          </a:lstStyle>
          <a:p>
            <a:r>
              <a:rPr lang="en-GB" dirty="0" smtClean="0"/>
              <a:t>Click to edit Master title style</a:t>
            </a:r>
            <a:endParaRPr lang="en-US" dirty="0"/>
          </a:p>
        </p:txBody>
      </p:sp>
      <p:sp>
        <p:nvSpPr>
          <p:cNvPr id="3" name="Date Placeholder 2"/>
          <p:cNvSpPr>
            <a:spLocks noGrp="1"/>
          </p:cNvSpPr>
          <p:nvPr>
            <p:ph type="dt" sz="half" idx="10"/>
          </p:nvPr>
        </p:nvSpPr>
        <p:spPr/>
        <p:txBody>
          <a:bodyPr/>
          <a:lstStyle/>
          <a:p>
            <a:fld id="{0726FCE7-298C-45C6-9A14-D40CDCA6959B}" type="datetimeFigureOut">
              <a:rPr lang="en-US" smtClean="0"/>
              <a:pPr/>
              <a:t>8/29/2010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9B9C70-797E-4BAE-936D-8E72BF9FE0D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26FCE7-298C-45C6-9A14-D40CDCA6959B}" type="datetimeFigureOut">
              <a:rPr lang="en-US" smtClean="0"/>
              <a:pPr/>
              <a:t>8/29/2010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9B9C70-797E-4BAE-936D-8E72BF9FE0D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726FCE7-298C-45C6-9A14-D40CDCA6959B}" type="datetimeFigureOut">
              <a:rPr lang="en-US" smtClean="0"/>
              <a:pPr/>
              <a:t>8/29/2010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B9C70-797E-4BAE-936D-8E72BF9FE0D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726FCE7-298C-45C6-9A14-D40CDCA6959B}" type="datetimeFigureOut">
              <a:rPr lang="en-US" smtClean="0"/>
              <a:pPr/>
              <a:t>8/29/2010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B9C70-797E-4BAE-936D-8E72BF9FE0D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26FCE7-298C-45C6-9A14-D40CDCA6959B}" type="datetimeFigureOut">
              <a:rPr lang="en-US" smtClean="0"/>
              <a:pPr/>
              <a:t>8/29/2010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9B9C70-797E-4BAE-936D-8E72BF9FE0D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wmf"/><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4.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jpeg"/><Relationship Id="rId4" Type="http://schemas.openxmlformats.org/officeDocument/2006/relationships/image" Target="../media/image1.tiff"/></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5.xml"/><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jpeg"/><Relationship Id="rId4" Type="http://schemas.openxmlformats.org/officeDocument/2006/relationships/image" Target="../media/image1.tiff"/></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133600"/>
            <a:ext cx="8229600" cy="1143000"/>
          </a:xfrm>
        </p:spPr>
        <p:txBody>
          <a:bodyPr>
            <a:normAutofit fontScale="90000"/>
          </a:bodyPr>
          <a:lstStyle/>
          <a:p>
            <a:r>
              <a:rPr lang="en-GB" sz="2800" dirty="0" smtClean="0">
                <a:latin typeface="Arial" pitchFamily="34" charset="0"/>
                <a:cs typeface="Arial" pitchFamily="34" charset="0"/>
              </a:rPr>
              <a:t>Climate change and food security in southern Africa: implications of theoretical development for the promotion of sustainable equitable development </a:t>
            </a:r>
            <a:endParaRPr lang="en-US" sz="2800" dirty="0">
              <a:latin typeface="Arial" pitchFamily="34" charset="0"/>
              <a:cs typeface="Arial" pitchFamily="34" charset="0"/>
            </a:endParaRPr>
          </a:p>
        </p:txBody>
      </p:sp>
      <p:pic>
        <p:nvPicPr>
          <p:cNvPr id="4" name="Picture 3"/>
          <p:cNvPicPr>
            <a:picLocks noChangeAspect="1"/>
          </p:cNvPicPr>
          <p:nvPr/>
        </p:nvPicPr>
        <p:blipFill>
          <a:blip r:embed="rId3">
            <a:lum contrast="-5000"/>
            <a:alphaModFix amt="68000"/>
          </a:blip>
          <a:stretch>
            <a:fillRect/>
          </a:stretch>
        </p:blipFill>
        <p:spPr>
          <a:xfrm>
            <a:off x="-762000" y="4070176"/>
            <a:ext cx="14356080" cy="2743200"/>
          </a:xfrm>
          <a:prstGeom prst="rect">
            <a:avLst/>
          </a:prstGeom>
        </p:spPr>
      </p:pic>
      <p:pic>
        <p:nvPicPr>
          <p:cNvPr id="5" name="Picture 4" descr="Kulima logo med.jpg"/>
          <p:cNvPicPr>
            <a:picLocks noChangeAspect="1"/>
          </p:cNvPicPr>
          <p:nvPr/>
        </p:nvPicPr>
        <p:blipFill>
          <a:blip r:embed="rId4"/>
          <a:stretch>
            <a:fillRect/>
          </a:stretch>
        </p:blipFill>
        <p:spPr>
          <a:xfrm>
            <a:off x="1888938" y="609600"/>
            <a:ext cx="5518524" cy="1163516"/>
          </a:xfrm>
          <a:prstGeom prst="rect">
            <a:avLst/>
          </a:prstGeom>
        </p:spPr>
      </p:pic>
      <p:sp>
        <p:nvSpPr>
          <p:cNvPr id="6" name="TextBox 5"/>
          <p:cNvSpPr txBox="1"/>
          <p:nvPr/>
        </p:nvSpPr>
        <p:spPr>
          <a:xfrm>
            <a:off x="1888938" y="3933855"/>
            <a:ext cx="5486400" cy="400110"/>
          </a:xfrm>
          <a:prstGeom prst="rect">
            <a:avLst/>
          </a:prstGeom>
          <a:noFill/>
        </p:spPr>
        <p:txBody>
          <a:bodyPr wrap="square" rtlCol="0">
            <a:spAutoFit/>
          </a:bodyPr>
          <a:lstStyle/>
          <a:p>
            <a:pPr algn="ctr"/>
            <a:r>
              <a:rPr lang="en-US" sz="2000" dirty="0" smtClean="0">
                <a:solidFill>
                  <a:srgbClr val="154C39"/>
                </a:solidFill>
              </a:rPr>
              <a:t>Katharine Vincent and Tracy Cull</a:t>
            </a:r>
            <a:endParaRPr lang="en-US" sz="2000" dirty="0">
              <a:solidFill>
                <a:srgbClr val="154C39"/>
              </a:solidFill>
            </a:endParaRPr>
          </a:p>
        </p:txBody>
      </p:sp>
      <p:sp>
        <p:nvSpPr>
          <p:cNvPr id="7" name="TextBox 6"/>
          <p:cNvSpPr txBox="1"/>
          <p:nvPr/>
        </p:nvSpPr>
        <p:spPr>
          <a:xfrm>
            <a:off x="251520" y="5998458"/>
            <a:ext cx="8511480" cy="523220"/>
          </a:xfrm>
          <a:prstGeom prst="rect">
            <a:avLst/>
          </a:prstGeom>
          <a:noFill/>
        </p:spPr>
        <p:txBody>
          <a:bodyPr wrap="square" rtlCol="0">
            <a:spAutoFit/>
          </a:bodyPr>
          <a:lstStyle/>
          <a:p>
            <a:pPr algn="ctr"/>
            <a:r>
              <a:rPr lang="en-US" sz="1400" i="1" dirty="0" err="1" smtClean="0"/>
              <a:t>PEGNet</a:t>
            </a:r>
            <a:r>
              <a:rPr lang="en-US" sz="1400" i="1" dirty="0" smtClean="0"/>
              <a:t> Conference 2010: </a:t>
            </a:r>
            <a:r>
              <a:rPr lang="en-GB" sz="1400" i="1" dirty="0" smtClean="0"/>
              <a:t>Policies to foster and sustain equitable development in times of crises, </a:t>
            </a:r>
          </a:p>
          <a:p>
            <a:pPr algn="ctr"/>
            <a:r>
              <a:rPr lang="en-GB" sz="1400" i="1" dirty="0" err="1" smtClean="0"/>
              <a:t>Midrand</a:t>
            </a:r>
            <a:r>
              <a:rPr lang="en-GB" sz="1400" i="1" dirty="0" smtClean="0"/>
              <a:t>, 2-3 September</a:t>
            </a:r>
            <a:endParaRPr lang="en-US" sz="14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lum contrast="-5000"/>
            <a:alphaModFix amt="68000"/>
          </a:blip>
          <a:stretch>
            <a:fillRect/>
          </a:stretch>
        </p:blipFill>
        <p:spPr>
          <a:xfrm>
            <a:off x="-762000" y="2420888"/>
            <a:ext cx="14356080" cy="2743200"/>
          </a:xfrm>
          <a:prstGeom prst="rect">
            <a:avLst/>
          </a:prstGeom>
        </p:spPr>
      </p:pic>
      <p:pic>
        <p:nvPicPr>
          <p:cNvPr id="4" name="Picture 3" descr="Kulima logo med.jpg"/>
          <p:cNvPicPr>
            <a:picLocks noChangeAspect="1"/>
          </p:cNvPicPr>
          <p:nvPr/>
        </p:nvPicPr>
        <p:blipFill>
          <a:blip r:embed="rId4"/>
          <a:stretch>
            <a:fillRect/>
          </a:stretch>
        </p:blipFill>
        <p:spPr>
          <a:xfrm>
            <a:off x="6516216" y="6165304"/>
            <a:ext cx="2438400" cy="514108"/>
          </a:xfrm>
          <a:prstGeom prst="rect">
            <a:avLst/>
          </a:prstGeom>
        </p:spPr>
      </p:pic>
      <p:sp>
        <p:nvSpPr>
          <p:cNvPr id="8" name="Title 7"/>
          <p:cNvSpPr>
            <a:spLocks noGrp="1"/>
          </p:cNvSpPr>
          <p:nvPr>
            <p:ph type="title"/>
          </p:nvPr>
        </p:nvSpPr>
        <p:spPr/>
        <p:txBody>
          <a:bodyPr>
            <a:noAutofit/>
          </a:bodyPr>
          <a:lstStyle/>
          <a:p>
            <a:r>
              <a:rPr lang="en-GB" sz="3600" b="1" dirty="0" smtClean="0"/>
              <a:t>A Selection of Climate Change and Food Security Initiatives in Southern Africa</a:t>
            </a:r>
            <a:endParaRPr lang="en-GB" sz="3600" dirty="0"/>
          </a:p>
        </p:txBody>
      </p:sp>
      <p:sp>
        <p:nvSpPr>
          <p:cNvPr id="36" name="Content Placeholder 35"/>
          <p:cNvSpPr>
            <a:spLocks noGrp="1"/>
          </p:cNvSpPr>
          <p:nvPr>
            <p:ph idx="1"/>
          </p:nvPr>
        </p:nvSpPr>
        <p:spPr>
          <a:xfrm>
            <a:off x="457200" y="1268760"/>
            <a:ext cx="8229600" cy="4752528"/>
          </a:xfrm>
        </p:spPr>
        <p:txBody>
          <a:bodyPr>
            <a:noAutofit/>
          </a:bodyPr>
          <a:lstStyle/>
          <a:p>
            <a:pPr lvl="0"/>
            <a:r>
              <a:rPr lang="en-GB" sz="1400" dirty="0" smtClean="0"/>
              <a:t>Assessments of Impacts and Adaptations to Climate Change (AIACC) in Multiple Regions and Sectors </a:t>
            </a:r>
          </a:p>
          <a:p>
            <a:pPr lvl="0"/>
            <a:r>
              <a:rPr lang="en-ZA" sz="1400" dirty="0" smtClean="0"/>
              <a:t>Capacity Strengthening of Least Developed Countries for Adaptation to Climate Change (CLACC)</a:t>
            </a:r>
            <a:endParaRPr lang="en-GB" sz="1400" dirty="0" smtClean="0"/>
          </a:p>
          <a:p>
            <a:pPr lvl="0"/>
            <a:r>
              <a:rPr lang="en-ZA" sz="1400" dirty="0" smtClean="0"/>
              <a:t>Climate Change Adaptation in Africa (CCAA)</a:t>
            </a:r>
            <a:endParaRPr lang="en-GB" sz="1400" dirty="0" smtClean="0"/>
          </a:p>
          <a:p>
            <a:pPr lvl="0"/>
            <a:r>
              <a:rPr lang="en-GB" sz="1400" dirty="0" smtClean="0"/>
              <a:t>Famine Early Warning Systems Network (FEWS NET)</a:t>
            </a:r>
          </a:p>
          <a:p>
            <a:pPr lvl="0"/>
            <a:r>
              <a:rPr lang="en-GB" sz="1400" dirty="0" smtClean="0"/>
              <a:t>Food, Agriculture and Natural Resources Policy Analysis Network (</a:t>
            </a:r>
            <a:r>
              <a:rPr lang="en-ZA" sz="1400" dirty="0" smtClean="0"/>
              <a:t>FANRPAN)</a:t>
            </a:r>
            <a:endParaRPr lang="en-GB" sz="1400" dirty="0" smtClean="0"/>
          </a:p>
          <a:p>
            <a:pPr lvl="0"/>
            <a:r>
              <a:rPr lang="en-ZA" sz="1400" dirty="0" smtClean="0"/>
              <a:t>Food Insecurity and Vulnerability Information and Mapping Systems (FIVIMS)</a:t>
            </a:r>
            <a:endParaRPr lang="en-GB" sz="1400" dirty="0" smtClean="0"/>
          </a:p>
          <a:p>
            <a:pPr lvl="0"/>
            <a:r>
              <a:rPr lang="en-ZA" sz="1400" dirty="0" smtClean="0"/>
              <a:t>Global Environmental Change and Food Systems (Southern Africa) (GECAFS-SAF)</a:t>
            </a:r>
            <a:endParaRPr lang="en-GB" sz="1400" dirty="0" smtClean="0"/>
          </a:p>
          <a:p>
            <a:pPr lvl="0"/>
            <a:r>
              <a:rPr lang="en-ZA" sz="1400" dirty="0" smtClean="0"/>
              <a:t>International Council for Science – Regional Office for Africa (ICSU – ROA)</a:t>
            </a:r>
            <a:endParaRPr lang="en-GB" sz="1400" dirty="0" smtClean="0"/>
          </a:p>
          <a:p>
            <a:pPr lvl="0"/>
            <a:r>
              <a:rPr lang="en-ZA" sz="1400" dirty="0" smtClean="0"/>
              <a:t>International Food Policy Research Institute (IFPRI)</a:t>
            </a:r>
            <a:endParaRPr lang="en-GB" sz="1400" dirty="0" smtClean="0"/>
          </a:p>
          <a:p>
            <a:pPr lvl="0"/>
            <a:r>
              <a:rPr lang="en-ZA" sz="1400" dirty="0" smtClean="0"/>
              <a:t>International Institute for Environment and Development: Climate Change Group (IIED)</a:t>
            </a:r>
            <a:endParaRPr lang="en-GB" sz="1400" dirty="0" smtClean="0"/>
          </a:p>
          <a:p>
            <a:pPr lvl="0"/>
            <a:r>
              <a:rPr lang="en-ZA" sz="1400" dirty="0" smtClean="0"/>
              <a:t>The International </a:t>
            </a:r>
            <a:r>
              <a:rPr lang="en-ZA" sz="1400" dirty="0" err="1" smtClean="0"/>
              <a:t>Center</a:t>
            </a:r>
            <a:r>
              <a:rPr lang="en-ZA" sz="1400" dirty="0" smtClean="0"/>
              <a:t> for Water Economics and Governance in Africa (IWEGA)</a:t>
            </a:r>
            <a:endParaRPr lang="en-GB" sz="1400" dirty="0" smtClean="0"/>
          </a:p>
          <a:p>
            <a:pPr lvl="0"/>
            <a:r>
              <a:rPr lang="en-ZA" sz="1400" dirty="0" smtClean="0"/>
              <a:t>Regional Climate Change Programme (RCCP)</a:t>
            </a:r>
            <a:endParaRPr lang="en-GB" sz="1400" dirty="0" smtClean="0"/>
          </a:p>
          <a:p>
            <a:pPr lvl="0"/>
            <a:r>
              <a:rPr lang="en-ZA" sz="1400" dirty="0" smtClean="0"/>
              <a:t>Regional Hunger and Vulnerability Programme (RHVP)</a:t>
            </a:r>
            <a:endParaRPr lang="en-GB" sz="1400" dirty="0" smtClean="0"/>
          </a:p>
          <a:p>
            <a:pPr lvl="0"/>
            <a:r>
              <a:rPr lang="en-ZA" sz="1400" dirty="0" smtClean="0"/>
              <a:t>Southern Africa Regional Poverty Network (SARPN)</a:t>
            </a:r>
            <a:endParaRPr lang="en-GB" sz="1400" dirty="0" smtClean="0"/>
          </a:p>
          <a:p>
            <a:pPr lvl="0"/>
            <a:r>
              <a:rPr lang="en-ZA" sz="1400" dirty="0" smtClean="0"/>
              <a:t>Southern African Development Community Regional Vulnerability Assessment Committee (SADC-RVAC)</a:t>
            </a:r>
            <a:endParaRPr lang="en-GB" sz="1400" dirty="0" smtClean="0"/>
          </a:p>
          <a:p>
            <a:pPr lvl="0"/>
            <a:r>
              <a:rPr lang="en-ZA" sz="1400" dirty="0" smtClean="0"/>
              <a:t>Southern African Vulnerability Initiative (SAVI</a:t>
            </a:r>
            <a:r>
              <a:rPr lang="en-ZA" sz="1400" dirty="0" smtClean="0"/>
              <a:t>)</a:t>
            </a:r>
            <a:endParaRPr lang="en-GB" sz="1400" dirty="0" smtClean="0"/>
          </a:p>
          <a:p>
            <a:r>
              <a:rPr lang="en-GB" sz="1400" dirty="0" smtClean="0"/>
              <a:t>http</a:t>
            </a:r>
            <a:r>
              <a:rPr lang="en-GB" sz="1400" dirty="0" smtClean="0"/>
              <a:t>://www.ddrn.dk/filer/forum/File/DDRN_SADC_Climate_Food_overview_rev_2010.pdf</a:t>
            </a:r>
            <a:endParaRPr lang="en-GB" sz="1400" dirty="0" smtClean="0"/>
          </a:p>
          <a:p>
            <a:pPr>
              <a:buNone/>
            </a:pPr>
            <a:endParaRPr lang="en-GB"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lum contrast="-5000"/>
            <a:alphaModFix amt="68000"/>
          </a:blip>
          <a:stretch>
            <a:fillRect/>
          </a:stretch>
        </p:blipFill>
        <p:spPr>
          <a:xfrm>
            <a:off x="-762000" y="2420888"/>
            <a:ext cx="14356080" cy="2743200"/>
          </a:xfrm>
          <a:prstGeom prst="rect">
            <a:avLst/>
          </a:prstGeom>
        </p:spPr>
      </p:pic>
      <p:pic>
        <p:nvPicPr>
          <p:cNvPr id="4" name="Picture 3" descr="Kulima logo med.jpg"/>
          <p:cNvPicPr>
            <a:picLocks noChangeAspect="1"/>
          </p:cNvPicPr>
          <p:nvPr/>
        </p:nvPicPr>
        <p:blipFill>
          <a:blip r:embed="rId4"/>
          <a:stretch>
            <a:fillRect/>
          </a:stretch>
        </p:blipFill>
        <p:spPr>
          <a:xfrm>
            <a:off x="6516216" y="6165304"/>
            <a:ext cx="2438400" cy="514108"/>
          </a:xfrm>
          <a:prstGeom prst="rect">
            <a:avLst/>
          </a:prstGeom>
        </p:spPr>
      </p:pic>
      <p:sp>
        <p:nvSpPr>
          <p:cNvPr id="6" name="Title 5"/>
          <p:cNvSpPr>
            <a:spLocks noGrp="1"/>
          </p:cNvSpPr>
          <p:nvPr>
            <p:ph type="title"/>
          </p:nvPr>
        </p:nvSpPr>
        <p:spPr/>
        <p:txBody>
          <a:bodyPr>
            <a:normAutofit fontScale="90000"/>
          </a:bodyPr>
          <a:lstStyle/>
          <a:p>
            <a:r>
              <a:rPr lang="en-GB" b="1" dirty="0" smtClean="0"/>
              <a:t>Policy Implications for Sustainable, Equitable Development</a:t>
            </a:r>
            <a:endParaRPr lang="en-GB" dirty="0"/>
          </a:p>
        </p:txBody>
      </p:sp>
      <p:sp>
        <p:nvSpPr>
          <p:cNvPr id="7" name="Content Placeholder 6"/>
          <p:cNvSpPr>
            <a:spLocks noGrp="1"/>
          </p:cNvSpPr>
          <p:nvPr>
            <p:ph idx="1"/>
          </p:nvPr>
        </p:nvSpPr>
        <p:spPr/>
        <p:txBody>
          <a:bodyPr>
            <a:normAutofit fontScale="92500" lnSpcReduction="10000"/>
          </a:bodyPr>
          <a:lstStyle/>
          <a:p>
            <a:pPr fontAlgn="auto">
              <a:spcAft>
                <a:spcPts val="0"/>
              </a:spcAft>
              <a:defRPr/>
            </a:pPr>
            <a:r>
              <a:rPr lang="en-GB" dirty="0" smtClean="0"/>
              <a:t>Given future projections, for how long should southern African countries continue to invest in agriculture</a:t>
            </a:r>
            <a:r>
              <a:rPr lang="en-GB" dirty="0" smtClean="0"/>
              <a:t>? What form should those investments take?</a:t>
            </a:r>
            <a:endParaRPr lang="en-GB" dirty="0" smtClean="0"/>
          </a:p>
          <a:p>
            <a:pPr fontAlgn="auto">
              <a:spcAft>
                <a:spcPts val="0"/>
              </a:spcAft>
              <a:defRPr/>
            </a:pPr>
            <a:r>
              <a:rPr lang="en-GB" dirty="0" smtClean="0"/>
              <a:t>Need to improve adaptation in food systems</a:t>
            </a:r>
          </a:p>
          <a:p>
            <a:pPr lvl="1" fontAlgn="auto">
              <a:spcAft>
                <a:spcPts val="0"/>
              </a:spcAft>
              <a:defRPr/>
            </a:pPr>
            <a:r>
              <a:rPr lang="en-GB" dirty="0" smtClean="0"/>
              <a:t>Improved early warning / seasonal forecasts</a:t>
            </a:r>
          </a:p>
          <a:p>
            <a:pPr lvl="1" fontAlgn="auto">
              <a:spcAft>
                <a:spcPts val="0"/>
              </a:spcAft>
              <a:defRPr/>
            </a:pPr>
            <a:r>
              <a:rPr lang="en-GB" dirty="0" smtClean="0"/>
              <a:t>Integration of climate change in food security monitoring</a:t>
            </a:r>
          </a:p>
          <a:p>
            <a:pPr lvl="1" fontAlgn="auto">
              <a:spcAft>
                <a:spcPts val="0"/>
              </a:spcAft>
              <a:defRPr/>
            </a:pPr>
            <a:r>
              <a:rPr lang="en-GB" dirty="0" smtClean="0"/>
              <a:t>(both require capacity building and institutional strengthening)</a:t>
            </a:r>
          </a:p>
          <a:p>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lum contrast="-5000"/>
            <a:alphaModFix amt="68000"/>
          </a:blip>
          <a:stretch>
            <a:fillRect/>
          </a:stretch>
        </p:blipFill>
        <p:spPr>
          <a:xfrm>
            <a:off x="-762000" y="2420888"/>
            <a:ext cx="14356080" cy="2743200"/>
          </a:xfrm>
          <a:prstGeom prst="rect">
            <a:avLst/>
          </a:prstGeom>
        </p:spPr>
      </p:pic>
      <p:pic>
        <p:nvPicPr>
          <p:cNvPr id="4" name="Picture 3" descr="Kulima logo med.jpg"/>
          <p:cNvPicPr>
            <a:picLocks noChangeAspect="1"/>
          </p:cNvPicPr>
          <p:nvPr/>
        </p:nvPicPr>
        <p:blipFill>
          <a:blip r:embed="rId4"/>
          <a:stretch>
            <a:fillRect/>
          </a:stretch>
        </p:blipFill>
        <p:spPr>
          <a:xfrm>
            <a:off x="6516216" y="6165304"/>
            <a:ext cx="2438400" cy="514108"/>
          </a:xfrm>
          <a:prstGeom prst="rect">
            <a:avLst/>
          </a:prstGeom>
        </p:spPr>
      </p:pic>
      <p:sp>
        <p:nvSpPr>
          <p:cNvPr id="6" name="Title 5"/>
          <p:cNvSpPr>
            <a:spLocks noGrp="1"/>
          </p:cNvSpPr>
          <p:nvPr>
            <p:ph type="title"/>
          </p:nvPr>
        </p:nvSpPr>
        <p:spPr/>
        <p:txBody>
          <a:bodyPr/>
          <a:lstStyle/>
          <a:p>
            <a:r>
              <a:rPr lang="en-GB" b="1" dirty="0" smtClean="0"/>
              <a:t>Food Security in Southern Africa</a:t>
            </a:r>
            <a:endParaRPr lang="en-GB" dirty="0"/>
          </a:p>
        </p:txBody>
      </p:sp>
      <p:sp>
        <p:nvSpPr>
          <p:cNvPr id="7" name="Content Placeholder 6"/>
          <p:cNvSpPr>
            <a:spLocks noGrp="1"/>
          </p:cNvSpPr>
          <p:nvPr>
            <p:ph idx="1"/>
          </p:nvPr>
        </p:nvSpPr>
        <p:spPr/>
        <p:txBody>
          <a:bodyPr>
            <a:normAutofit/>
          </a:bodyPr>
          <a:lstStyle/>
          <a:p>
            <a:pPr>
              <a:buNone/>
            </a:pPr>
            <a:endParaRPr lang="en-GB" dirty="0" smtClean="0">
              <a:latin typeface="Garamond" pitchFamily="18" charset="0"/>
            </a:endParaRPr>
          </a:p>
          <a:p>
            <a:pPr>
              <a:buNone/>
            </a:pPr>
            <a:endParaRPr lang="en-GB" dirty="0"/>
          </a:p>
        </p:txBody>
      </p:sp>
      <p:sp>
        <p:nvSpPr>
          <p:cNvPr id="8" name="TextBox 7"/>
          <p:cNvSpPr txBox="1"/>
          <p:nvPr/>
        </p:nvSpPr>
        <p:spPr>
          <a:xfrm>
            <a:off x="755576" y="1143000"/>
            <a:ext cx="7931224" cy="369332"/>
          </a:xfrm>
          <a:prstGeom prst="rect">
            <a:avLst/>
          </a:prstGeom>
          <a:noFill/>
        </p:spPr>
        <p:txBody>
          <a:bodyPr wrap="square" rtlCol="0">
            <a:spAutoFit/>
          </a:bodyPr>
          <a:lstStyle/>
          <a:p>
            <a:r>
              <a:rPr lang="en-GB" dirty="0" smtClean="0"/>
              <a:t> </a:t>
            </a:r>
            <a:endParaRPr lang="en-GB" dirty="0"/>
          </a:p>
        </p:txBody>
      </p:sp>
      <p:sp>
        <p:nvSpPr>
          <p:cNvPr id="9" name="Content Placeholder 7"/>
          <p:cNvSpPr txBox="1">
            <a:spLocks/>
          </p:cNvSpPr>
          <p:nvPr/>
        </p:nvSpPr>
        <p:spPr>
          <a:xfrm>
            <a:off x="457200" y="1143000"/>
            <a:ext cx="8229600" cy="4525963"/>
          </a:xfrm>
          <a:prstGeom prst="rect">
            <a:avLst/>
          </a:prstGeom>
        </p:spPr>
        <p:txBody>
          <a:bodyPr vert="horz" lIns="91440" tIns="45720" rIns="91440" bIns="45720" rtlCol="0">
            <a:normAutofit fontScale="85000" lnSpcReduction="20000"/>
          </a:bodyPr>
          <a:lstStyle/>
          <a:p>
            <a:pPr marL="342900" marR="0" lvl="0" indent="-342900" algn="l" defTabSz="457200" rtl="0" eaLnBrk="1" fontAlgn="auto" latinLnBrk="0" hangingPunct="1">
              <a:lnSpc>
                <a:spcPct val="90000"/>
              </a:lnSpc>
              <a:spcBef>
                <a:spcPct val="20000"/>
              </a:spcBef>
              <a:spcAft>
                <a:spcPts val="0"/>
              </a:spcAft>
              <a:buClrTx/>
              <a:buSzTx/>
              <a:tabLst/>
              <a:defRPr/>
            </a:pPr>
            <a:endParaRPr kumimoji="0" lang="en-ZA" sz="3600" b="1" i="0" u="none" strike="noStrike" kern="1200" cap="none" spc="0" normalizeH="0" baseline="0" noProof="0" dirty="0" smtClean="0">
              <a:ln>
                <a:noFill/>
              </a:ln>
              <a:solidFill>
                <a:srgbClr val="154C39"/>
              </a:solidFill>
              <a:effectLst/>
              <a:uLnTx/>
              <a:uFillTx/>
              <a:latin typeface="Georgia" pitchFamily="18" charset="0"/>
              <a:ea typeface="+mn-ea"/>
              <a:cs typeface="+mn-cs"/>
            </a:endParaRPr>
          </a:p>
          <a:p>
            <a:pPr marL="534988" marR="0" lvl="1" indent="-357188" algn="l" defTabSz="457200" rtl="0" eaLnBrk="1" fontAlgn="auto" latinLnBrk="0" hangingPunct="1">
              <a:lnSpc>
                <a:spcPct val="90000"/>
              </a:lnSpc>
              <a:spcBef>
                <a:spcPct val="20000"/>
              </a:spcBef>
              <a:spcAft>
                <a:spcPts val="0"/>
              </a:spcAft>
              <a:buClrTx/>
              <a:buSzTx/>
              <a:buFont typeface="Arial" pitchFamily="34" charset="0"/>
              <a:buChar char="•"/>
              <a:tabLst/>
              <a:defRPr/>
            </a:pPr>
            <a:r>
              <a:rPr lang="en-GB" sz="3100" dirty="0" smtClean="0">
                <a:solidFill>
                  <a:srgbClr val="154C39"/>
                </a:solidFill>
                <a:latin typeface="Georgia" pitchFamily="18" charset="0"/>
              </a:rPr>
              <a:t>Regional cereal production projected to exceed consumption requirements and allow for export (largest surpluses in South Africa and Zambia)</a:t>
            </a:r>
          </a:p>
          <a:p>
            <a:pPr marL="534988" marR="0" lvl="1" indent="-357188" algn="l" defTabSz="457200" rtl="0" eaLnBrk="1" fontAlgn="auto" latinLnBrk="0" hangingPunct="1">
              <a:lnSpc>
                <a:spcPct val="90000"/>
              </a:lnSpc>
              <a:spcBef>
                <a:spcPct val="20000"/>
              </a:spcBef>
              <a:spcAft>
                <a:spcPts val="0"/>
              </a:spcAft>
              <a:buClrTx/>
              <a:buSzTx/>
              <a:buFont typeface="Arial" pitchFamily="34" charset="0"/>
              <a:buChar char="•"/>
              <a:tabLst/>
              <a:defRPr/>
            </a:pPr>
            <a:r>
              <a:rPr lang="en-GB" sz="3100" dirty="0" smtClean="0">
                <a:solidFill>
                  <a:srgbClr val="154C39"/>
                </a:solidFill>
                <a:latin typeface="Georgia" pitchFamily="18" charset="0"/>
              </a:rPr>
              <a:t>At a country level deficits faced in Botswana, Lesotho, Namibia, Swaziland and Zimbabwe</a:t>
            </a:r>
            <a:endParaRPr kumimoji="0" lang="en-GB" sz="3100" b="0" i="0" u="none" strike="noStrike" kern="1200" cap="none" spc="0" normalizeH="0" baseline="0" noProof="0" dirty="0" smtClean="0">
              <a:ln>
                <a:noFill/>
              </a:ln>
              <a:solidFill>
                <a:srgbClr val="154C39"/>
              </a:solidFill>
              <a:effectLst/>
              <a:uLnTx/>
              <a:uFillTx/>
              <a:latin typeface="Georgia" pitchFamily="18" charset="0"/>
              <a:ea typeface="+mn-ea"/>
              <a:cs typeface="+mn-cs"/>
            </a:endParaRPr>
          </a:p>
          <a:p>
            <a:pPr marL="534988" marR="0" lvl="1" indent="-357188" algn="l" defTabSz="457200" rtl="0" eaLnBrk="1" fontAlgn="auto" latinLnBrk="0" hangingPunct="1">
              <a:lnSpc>
                <a:spcPct val="90000"/>
              </a:lnSpc>
              <a:spcBef>
                <a:spcPct val="20000"/>
              </a:spcBef>
              <a:spcAft>
                <a:spcPts val="0"/>
              </a:spcAft>
              <a:buClrTx/>
              <a:buSzTx/>
              <a:buFont typeface="Arial" pitchFamily="34" charset="0"/>
              <a:buChar char="•"/>
              <a:tabLst/>
              <a:defRPr/>
            </a:pPr>
            <a:r>
              <a:rPr lang="en-GB" sz="3100" dirty="0" smtClean="0">
                <a:solidFill>
                  <a:srgbClr val="154C39"/>
                </a:solidFill>
                <a:latin typeface="Georgia" pitchFamily="18" charset="0"/>
              </a:rPr>
              <a:t>Localised food shortages from crop failures in southern Malawi, semi-arid areas of central and southern Mozambique, and southern Zimbabwe (requiring external assistance until the next harvest in April 2011)</a:t>
            </a:r>
          </a:p>
          <a:p>
            <a:pPr marL="534988" marR="0" lvl="1" indent="-357188" algn="l" defTabSz="457200" rtl="0" eaLnBrk="1" fontAlgn="auto" latinLnBrk="0" hangingPunct="1">
              <a:lnSpc>
                <a:spcPct val="90000"/>
              </a:lnSpc>
              <a:spcBef>
                <a:spcPct val="20000"/>
              </a:spcBef>
              <a:spcAft>
                <a:spcPts val="0"/>
              </a:spcAft>
              <a:buClrTx/>
              <a:buSzTx/>
              <a:buFont typeface="Arial" pitchFamily="34" charset="0"/>
              <a:buChar char="•"/>
              <a:tabLst/>
              <a:defRPr/>
            </a:pPr>
            <a:endParaRPr lang="en-GB" sz="3100" dirty="0" smtClean="0">
              <a:solidFill>
                <a:srgbClr val="154C39"/>
              </a:solidFill>
              <a:latin typeface="Georgia" pitchFamily="18" charset="0"/>
            </a:endParaRPr>
          </a:p>
          <a:p>
            <a:pPr marL="534988" marR="0" lvl="1" indent="-357188" algn="l" defTabSz="457200" rtl="0" eaLnBrk="1" fontAlgn="auto" latinLnBrk="0" hangingPunct="1">
              <a:lnSpc>
                <a:spcPct val="90000"/>
              </a:lnSpc>
              <a:spcBef>
                <a:spcPct val="20000"/>
              </a:spcBef>
              <a:spcAft>
                <a:spcPts val="0"/>
              </a:spcAft>
              <a:buClrTx/>
              <a:buSzTx/>
              <a:buFont typeface="Arial" pitchFamily="34" charset="0"/>
              <a:buChar char="•"/>
              <a:tabLst/>
              <a:defRPr/>
            </a:pPr>
            <a:r>
              <a:rPr lang="en-GB" sz="3100" dirty="0" smtClean="0">
                <a:solidFill>
                  <a:srgbClr val="154C39"/>
                </a:solidFill>
                <a:latin typeface="Georgia" pitchFamily="18" charset="0"/>
              </a:rPr>
              <a:t>Assessment mechanisms: NVACs, FAO/WFP CFSAM (Mozambique and Zimbabwe)</a:t>
            </a:r>
          </a:p>
          <a:p>
            <a:pPr marL="534988" marR="0" lvl="1" indent="-357188" algn="l" defTabSz="457200" rtl="0" eaLnBrk="1" fontAlgn="auto" latinLnBrk="0" hangingPunct="1">
              <a:lnSpc>
                <a:spcPct val="90000"/>
              </a:lnSpc>
              <a:spcBef>
                <a:spcPct val="20000"/>
              </a:spcBef>
              <a:spcAft>
                <a:spcPts val="0"/>
              </a:spcAft>
              <a:buClrTx/>
              <a:buSzTx/>
              <a:buFont typeface="Arial" pitchFamily="34" charset="0"/>
              <a:buChar char="•"/>
              <a:tabLst/>
              <a:defRPr/>
            </a:pPr>
            <a:endParaRPr kumimoji="0" lang="en-ZA" sz="3100" b="0" i="0" u="none" strike="noStrike" kern="1200" cap="none" spc="0" normalizeH="0" baseline="0" noProof="0" dirty="0" smtClean="0">
              <a:ln>
                <a:noFill/>
              </a:ln>
              <a:solidFill>
                <a:srgbClr val="154C39"/>
              </a:solidFill>
              <a:effectLst/>
              <a:uLnTx/>
              <a:uFillTx/>
              <a:latin typeface="Georgia" pitchFamily="18" charset="0"/>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GB" sz="3100" b="0" i="0" u="none" strike="noStrike" kern="1200" cap="none" spc="0" normalizeH="0" baseline="0" noProof="0" dirty="0">
              <a:ln>
                <a:noFill/>
              </a:ln>
              <a:solidFill>
                <a:srgbClr val="154C39"/>
              </a:solidFill>
              <a:effectLst/>
              <a:uLnTx/>
              <a:uFillTx/>
              <a:latin typeface="Georgia" pitchFamily="18" charset="0"/>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lum contrast="-5000"/>
            <a:alphaModFix amt="68000"/>
          </a:blip>
          <a:stretch>
            <a:fillRect/>
          </a:stretch>
        </p:blipFill>
        <p:spPr>
          <a:xfrm>
            <a:off x="-762000" y="2420888"/>
            <a:ext cx="14356080" cy="2743200"/>
          </a:xfrm>
          <a:prstGeom prst="rect">
            <a:avLst/>
          </a:prstGeom>
        </p:spPr>
      </p:pic>
      <p:pic>
        <p:nvPicPr>
          <p:cNvPr id="4" name="Picture 3" descr="Kulima logo med.jpg"/>
          <p:cNvPicPr>
            <a:picLocks noChangeAspect="1"/>
          </p:cNvPicPr>
          <p:nvPr/>
        </p:nvPicPr>
        <p:blipFill>
          <a:blip r:embed="rId4"/>
          <a:stretch>
            <a:fillRect/>
          </a:stretch>
        </p:blipFill>
        <p:spPr>
          <a:xfrm>
            <a:off x="6516216" y="6165304"/>
            <a:ext cx="2438400" cy="514108"/>
          </a:xfrm>
          <a:prstGeom prst="rect">
            <a:avLst/>
          </a:prstGeom>
        </p:spPr>
      </p:pic>
      <p:sp>
        <p:nvSpPr>
          <p:cNvPr id="7" name="Content Placeholder 6"/>
          <p:cNvSpPr>
            <a:spLocks noGrp="1"/>
          </p:cNvSpPr>
          <p:nvPr>
            <p:ph idx="4294967295"/>
          </p:nvPr>
        </p:nvSpPr>
        <p:spPr>
          <a:xfrm>
            <a:off x="0" y="1268413"/>
            <a:ext cx="8229600" cy="4525962"/>
          </a:xfrm>
        </p:spPr>
        <p:txBody>
          <a:bodyPr/>
          <a:lstStyle/>
          <a:p>
            <a:pPr>
              <a:buNone/>
            </a:pPr>
            <a:endParaRPr lang="en-GB" dirty="0" smtClean="0">
              <a:latin typeface="Garamond" pitchFamily="18" charset="0"/>
            </a:endParaRPr>
          </a:p>
          <a:p>
            <a:pPr>
              <a:buNone/>
            </a:pPr>
            <a:endParaRPr lang="en-GB" dirty="0"/>
          </a:p>
        </p:txBody>
      </p:sp>
      <p:pic>
        <p:nvPicPr>
          <p:cNvPr id="8" name="Picture 2" descr="Fig11"/>
          <p:cNvPicPr>
            <a:picLocks noChangeAspect="1" noChangeArrowheads="1"/>
          </p:cNvPicPr>
          <p:nvPr/>
        </p:nvPicPr>
        <p:blipFill>
          <a:blip r:embed="rId5" cstate="print">
            <a:lum contrast="20000"/>
          </a:blip>
          <a:srcRect l="33920" b="31534"/>
          <a:stretch>
            <a:fillRect/>
          </a:stretch>
        </p:blipFill>
        <p:spPr bwMode="auto">
          <a:xfrm>
            <a:off x="323528" y="0"/>
            <a:ext cx="7707726" cy="6138104"/>
          </a:xfrm>
          <a:prstGeom prst="rect">
            <a:avLst/>
          </a:prstGeom>
          <a:noFill/>
          <a:ln w="9525">
            <a:noFill/>
            <a:miter lim="800000"/>
            <a:headEnd/>
            <a:tailEnd/>
          </a:ln>
        </p:spPr>
      </p:pic>
      <p:sp>
        <p:nvSpPr>
          <p:cNvPr id="9" name="Rectangle 8"/>
          <p:cNvSpPr/>
          <p:nvPr/>
        </p:nvSpPr>
        <p:spPr>
          <a:xfrm rot="16200000">
            <a:off x="7477664" y="958331"/>
            <a:ext cx="1873205" cy="369332"/>
          </a:xfrm>
          <a:prstGeom prst="rect">
            <a:avLst/>
          </a:prstGeom>
        </p:spPr>
        <p:txBody>
          <a:bodyPr wrap="none">
            <a:spAutoFit/>
          </a:bodyPr>
          <a:lstStyle/>
          <a:p>
            <a:r>
              <a:rPr lang="en-US" dirty="0" smtClean="0">
                <a:latin typeface="Arial" charset="0"/>
              </a:rPr>
              <a:t>IPCC Ar4, Ch 11</a:t>
            </a:r>
            <a:endParaRPr lang="en-US" dirty="0">
              <a:latin typeface="Arial" charset="0"/>
            </a:endParaRPr>
          </a:p>
        </p:txBody>
      </p:sp>
      <p:sp>
        <p:nvSpPr>
          <p:cNvPr id="13" name="Rectangle 12"/>
          <p:cNvSpPr/>
          <p:nvPr/>
        </p:nvSpPr>
        <p:spPr>
          <a:xfrm>
            <a:off x="0" y="6138104"/>
            <a:ext cx="6516216" cy="369332"/>
          </a:xfrm>
          <a:prstGeom prst="rect">
            <a:avLst/>
          </a:prstGeom>
        </p:spPr>
        <p:txBody>
          <a:bodyPr wrap="square">
            <a:spAutoFit/>
          </a:bodyPr>
          <a:lstStyle/>
          <a:p>
            <a:r>
              <a:rPr lang="en-US" b="1" dirty="0" smtClean="0">
                <a:latin typeface="Arial" charset="0"/>
              </a:rPr>
              <a:t>Rainfall(%)/Temperature changes by end of 21</a:t>
            </a:r>
            <a:r>
              <a:rPr lang="en-US" b="1" baseline="30000" dirty="0" smtClean="0">
                <a:latin typeface="Arial" charset="0"/>
              </a:rPr>
              <a:t>st</a:t>
            </a:r>
            <a:r>
              <a:rPr lang="en-US" b="1" dirty="0" smtClean="0">
                <a:latin typeface="Arial" charset="0"/>
              </a:rPr>
              <a:t> Century</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lum contrast="-5000"/>
            <a:alphaModFix amt="68000"/>
          </a:blip>
          <a:stretch>
            <a:fillRect/>
          </a:stretch>
        </p:blipFill>
        <p:spPr>
          <a:xfrm>
            <a:off x="-762000" y="2420888"/>
            <a:ext cx="14356080" cy="2743200"/>
          </a:xfrm>
          <a:prstGeom prst="rect">
            <a:avLst/>
          </a:prstGeom>
        </p:spPr>
      </p:pic>
      <p:pic>
        <p:nvPicPr>
          <p:cNvPr id="4" name="Picture 3" descr="Kulima logo med.jpg"/>
          <p:cNvPicPr>
            <a:picLocks noChangeAspect="1"/>
          </p:cNvPicPr>
          <p:nvPr/>
        </p:nvPicPr>
        <p:blipFill>
          <a:blip r:embed="rId5"/>
          <a:stretch>
            <a:fillRect/>
          </a:stretch>
        </p:blipFill>
        <p:spPr>
          <a:xfrm>
            <a:off x="6516216" y="6165304"/>
            <a:ext cx="2438400" cy="514108"/>
          </a:xfrm>
          <a:prstGeom prst="rect">
            <a:avLst/>
          </a:prstGeom>
        </p:spPr>
      </p:pic>
      <p:sp>
        <p:nvSpPr>
          <p:cNvPr id="7" name="Content Placeholder 6"/>
          <p:cNvSpPr>
            <a:spLocks noGrp="1"/>
          </p:cNvSpPr>
          <p:nvPr>
            <p:ph idx="4294967295"/>
          </p:nvPr>
        </p:nvSpPr>
        <p:spPr>
          <a:xfrm>
            <a:off x="0" y="1268413"/>
            <a:ext cx="8229600" cy="4525962"/>
          </a:xfrm>
        </p:spPr>
        <p:txBody>
          <a:bodyPr/>
          <a:lstStyle/>
          <a:p>
            <a:pPr>
              <a:buNone/>
            </a:pPr>
            <a:endParaRPr lang="en-US" dirty="0" smtClean="0">
              <a:latin typeface="Garamond" pitchFamily="18" charset="0"/>
            </a:endParaRPr>
          </a:p>
          <a:p>
            <a:pPr>
              <a:buNone/>
            </a:pPr>
            <a:endParaRPr lang="en-GB" dirty="0"/>
          </a:p>
        </p:txBody>
      </p:sp>
      <p:graphicFrame>
        <p:nvGraphicFramePr>
          <p:cNvPr id="1026" name="Object 2"/>
          <p:cNvGraphicFramePr>
            <a:graphicFrameLocks noChangeAspect="1"/>
          </p:cNvGraphicFramePr>
          <p:nvPr/>
        </p:nvGraphicFramePr>
        <p:xfrm>
          <a:off x="228600" y="228600"/>
          <a:ext cx="4343400" cy="3152775"/>
        </p:xfrm>
        <a:graphic>
          <a:graphicData uri="http://schemas.openxmlformats.org/presentationml/2006/ole">
            <p:oleObj spid="_x0000_s1026" name="Photo Editor Photo" r:id="rId6" imgW="5668166" imgH="4114286" progId="">
              <p:embed/>
            </p:oleObj>
          </a:graphicData>
        </a:graphic>
      </p:graphicFrame>
      <p:graphicFrame>
        <p:nvGraphicFramePr>
          <p:cNvPr id="1027" name="Object 3"/>
          <p:cNvGraphicFramePr>
            <a:graphicFrameLocks noChangeAspect="1"/>
          </p:cNvGraphicFramePr>
          <p:nvPr/>
        </p:nvGraphicFramePr>
        <p:xfrm>
          <a:off x="3963516" y="2972600"/>
          <a:ext cx="4266084" cy="3097421"/>
        </p:xfrm>
        <a:graphic>
          <a:graphicData uri="http://schemas.openxmlformats.org/presentationml/2006/ole">
            <p:oleObj spid="_x0000_s1027" name="Photo Editor Photo" r:id="rId7" imgW="5668166" imgH="4114286" progId="">
              <p:embed/>
            </p:oleObj>
          </a:graphicData>
        </a:graphic>
      </p:graphicFrame>
      <p:sp>
        <p:nvSpPr>
          <p:cNvPr id="8" name="Text Box 6"/>
          <p:cNvSpPr txBox="1">
            <a:spLocks noChangeArrowheads="1"/>
          </p:cNvSpPr>
          <p:nvPr/>
        </p:nvSpPr>
        <p:spPr bwMode="auto">
          <a:xfrm>
            <a:off x="683568" y="411162"/>
            <a:ext cx="685800" cy="396875"/>
          </a:xfrm>
          <a:prstGeom prst="rect">
            <a:avLst/>
          </a:prstGeom>
          <a:solidFill>
            <a:srgbClr val="FFFFFF">
              <a:alpha val="42999"/>
            </a:srgbClr>
          </a:solidFill>
          <a:ln w="9525">
            <a:noFill/>
            <a:miter lim="800000"/>
            <a:headEnd/>
            <a:tailEnd/>
          </a:ln>
          <a:effectLst/>
        </p:spPr>
        <p:txBody>
          <a:bodyPr>
            <a:spAutoFit/>
          </a:bodyPr>
          <a:lstStyle/>
          <a:p>
            <a:pPr>
              <a:spcBef>
                <a:spcPct val="50000"/>
              </a:spcBef>
            </a:pPr>
            <a:r>
              <a:rPr lang="en-GB" sz="2000" b="1" dirty="0">
                <a:latin typeface="Arial" charset="0"/>
              </a:rPr>
              <a:t>DJF</a:t>
            </a:r>
          </a:p>
        </p:txBody>
      </p:sp>
      <p:sp>
        <p:nvSpPr>
          <p:cNvPr id="9" name="Text Box 7"/>
          <p:cNvSpPr txBox="1">
            <a:spLocks noChangeArrowheads="1"/>
          </p:cNvSpPr>
          <p:nvPr/>
        </p:nvSpPr>
        <p:spPr bwMode="auto">
          <a:xfrm>
            <a:off x="4355976" y="3184525"/>
            <a:ext cx="685800" cy="396875"/>
          </a:xfrm>
          <a:prstGeom prst="rect">
            <a:avLst/>
          </a:prstGeom>
          <a:solidFill>
            <a:srgbClr val="FFFFFF">
              <a:alpha val="42999"/>
            </a:srgbClr>
          </a:solidFill>
          <a:ln w="9525">
            <a:noFill/>
            <a:miter lim="800000"/>
            <a:headEnd/>
            <a:tailEnd/>
          </a:ln>
          <a:effectLst/>
        </p:spPr>
        <p:txBody>
          <a:bodyPr>
            <a:spAutoFit/>
          </a:bodyPr>
          <a:lstStyle/>
          <a:p>
            <a:pPr>
              <a:spcBef>
                <a:spcPct val="50000"/>
              </a:spcBef>
            </a:pPr>
            <a:r>
              <a:rPr lang="en-GB" sz="2000" b="1" dirty="0">
                <a:latin typeface="Arial" charset="0"/>
              </a:rPr>
              <a:t>JJA</a:t>
            </a:r>
          </a:p>
        </p:txBody>
      </p:sp>
      <p:pic>
        <p:nvPicPr>
          <p:cNvPr id="10" name="Picture 4" descr="C:\Users\Katharine\Desktop\csag2_logo.jpg"/>
          <p:cNvPicPr>
            <a:picLocks noChangeAspect="1" noChangeArrowheads="1"/>
          </p:cNvPicPr>
          <p:nvPr/>
        </p:nvPicPr>
        <p:blipFill>
          <a:blip r:embed="rId8" cstate="print"/>
          <a:srcRect/>
          <a:stretch>
            <a:fillRect/>
          </a:stretch>
        </p:blipFill>
        <p:spPr bwMode="auto">
          <a:xfrm>
            <a:off x="0" y="6223000"/>
            <a:ext cx="3175000" cy="635000"/>
          </a:xfrm>
          <a:prstGeom prst="rect">
            <a:avLst/>
          </a:prstGeom>
          <a:noFill/>
        </p:spPr>
      </p:pic>
      <p:sp>
        <p:nvSpPr>
          <p:cNvPr id="11" name="Rectangle 2"/>
          <p:cNvSpPr txBox="1">
            <a:spLocks noChangeArrowheads="1"/>
          </p:cNvSpPr>
          <p:nvPr/>
        </p:nvSpPr>
        <p:spPr>
          <a:xfrm>
            <a:off x="5105400" y="304800"/>
            <a:ext cx="3429000" cy="1143000"/>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4000" b="0" i="0" u="none" strike="noStrike" kern="1200" cap="none" spc="0" normalizeH="0" baseline="0" noProof="0" smtClean="0">
                <a:ln>
                  <a:noFill/>
                </a:ln>
                <a:solidFill>
                  <a:schemeClr val="tx1"/>
                </a:solidFill>
                <a:effectLst/>
                <a:uLnTx/>
                <a:uFillTx/>
                <a:latin typeface="+mj-lt"/>
                <a:ea typeface="+mj-ea"/>
                <a:cs typeface="+mj-cs"/>
              </a:rPr>
              <a:t>Temperature</a:t>
            </a:r>
            <a:br>
              <a:rPr kumimoji="0" lang="en-GB" sz="4000" b="0" i="0" u="none" strike="noStrike" kern="1200" cap="none" spc="0" normalizeH="0" baseline="0" noProof="0" smtClean="0">
                <a:ln>
                  <a:noFill/>
                </a:ln>
                <a:solidFill>
                  <a:schemeClr val="tx1"/>
                </a:solidFill>
                <a:effectLst/>
                <a:uLnTx/>
                <a:uFillTx/>
                <a:latin typeface="+mj-lt"/>
                <a:ea typeface="+mj-ea"/>
                <a:cs typeface="+mj-cs"/>
              </a:rPr>
            </a:br>
            <a:r>
              <a:rPr kumimoji="0" lang="en-GB" sz="4000" b="0" i="0" u="none" strike="noStrike" kern="1200" cap="none" spc="0" normalizeH="0" baseline="0" noProof="0" smtClean="0">
                <a:ln>
                  <a:noFill/>
                </a:ln>
                <a:solidFill>
                  <a:schemeClr val="tx1"/>
                </a:solidFill>
                <a:effectLst/>
                <a:uLnTx/>
                <a:uFillTx/>
                <a:latin typeface="+mj-lt"/>
                <a:ea typeface="+mj-ea"/>
                <a:cs typeface="+mj-cs"/>
              </a:rPr>
              <a:t>2030-2040 </a:t>
            </a:r>
            <a:endParaRPr kumimoji="0" lang="en-GB" sz="4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lum contrast="-5000"/>
            <a:alphaModFix amt="68000"/>
          </a:blip>
          <a:stretch>
            <a:fillRect/>
          </a:stretch>
        </p:blipFill>
        <p:spPr>
          <a:xfrm>
            <a:off x="-762000" y="2420888"/>
            <a:ext cx="14356080" cy="2743200"/>
          </a:xfrm>
          <a:prstGeom prst="rect">
            <a:avLst/>
          </a:prstGeom>
        </p:spPr>
      </p:pic>
      <p:pic>
        <p:nvPicPr>
          <p:cNvPr id="4" name="Picture 3" descr="Kulima logo med.jpg"/>
          <p:cNvPicPr>
            <a:picLocks noChangeAspect="1"/>
          </p:cNvPicPr>
          <p:nvPr/>
        </p:nvPicPr>
        <p:blipFill>
          <a:blip r:embed="rId5"/>
          <a:stretch>
            <a:fillRect/>
          </a:stretch>
        </p:blipFill>
        <p:spPr>
          <a:xfrm>
            <a:off x="6516216" y="6165304"/>
            <a:ext cx="2438400" cy="514108"/>
          </a:xfrm>
          <a:prstGeom prst="rect">
            <a:avLst/>
          </a:prstGeom>
        </p:spPr>
      </p:pic>
      <p:sp>
        <p:nvSpPr>
          <p:cNvPr id="6" name="Title 5"/>
          <p:cNvSpPr>
            <a:spLocks noGrp="1"/>
          </p:cNvSpPr>
          <p:nvPr>
            <p:ph type="title" idx="4294967295"/>
          </p:nvPr>
        </p:nvSpPr>
        <p:spPr>
          <a:xfrm>
            <a:off x="0" y="0"/>
            <a:ext cx="8229600" cy="1143000"/>
          </a:xfrm>
        </p:spPr>
        <p:txBody>
          <a:bodyPr>
            <a:normAutofit/>
          </a:bodyPr>
          <a:lstStyle/>
          <a:p>
            <a:r>
              <a:rPr lang="en-ZA" sz="5400" b="1" dirty="0" smtClean="0"/>
              <a:t> </a:t>
            </a:r>
            <a:endParaRPr lang="en-GB" dirty="0"/>
          </a:p>
        </p:txBody>
      </p:sp>
      <p:sp>
        <p:nvSpPr>
          <p:cNvPr id="9" name="Rectangle 8"/>
          <p:cNvSpPr/>
          <p:nvPr/>
        </p:nvSpPr>
        <p:spPr>
          <a:xfrm>
            <a:off x="5508104" y="481280"/>
            <a:ext cx="3222104" cy="1323439"/>
          </a:xfrm>
          <a:prstGeom prst="rect">
            <a:avLst/>
          </a:prstGeom>
        </p:spPr>
        <p:txBody>
          <a:bodyPr wrap="square">
            <a:spAutoFit/>
          </a:bodyPr>
          <a:lstStyle/>
          <a:p>
            <a:r>
              <a:rPr lang="en-GB" sz="4000" dirty="0" smtClean="0"/>
              <a:t>Rainfall</a:t>
            </a:r>
            <a:br>
              <a:rPr lang="en-GB" sz="4000" dirty="0" smtClean="0"/>
            </a:br>
            <a:r>
              <a:rPr lang="en-GB" sz="4000" dirty="0" smtClean="0"/>
              <a:t>2030-2040</a:t>
            </a:r>
            <a:endParaRPr lang="en-GB" sz="4000" dirty="0"/>
          </a:p>
        </p:txBody>
      </p:sp>
      <p:graphicFrame>
        <p:nvGraphicFramePr>
          <p:cNvPr id="2050" name="Object 2"/>
          <p:cNvGraphicFramePr>
            <a:graphicFrameLocks noChangeAspect="1"/>
          </p:cNvGraphicFramePr>
          <p:nvPr/>
        </p:nvGraphicFramePr>
        <p:xfrm>
          <a:off x="0" y="-1"/>
          <a:ext cx="4319958" cy="3217863"/>
        </p:xfrm>
        <a:graphic>
          <a:graphicData uri="http://schemas.openxmlformats.org/presentationml/2006/ole">
            <p:oleObj spid="_x0000_s2050" name="Photo Editor Photo" r:id="rId6" imgW="5525271" imgH="4114286" progId="">
              <p:embed/>
            </p:oleObj>
          </a:graphicData>
        </a:graphic>
      </p:graphicFrame>
      <p:grpSp>
        <p:nvGrpSpPr>
          <p:cNvPr id="10" name="Group 7"/>
          <p:cNvGrpSpPr>
            <a:grpSpLocks/>
          </p:cNvGrpSpPr>
          <p:nvPr/>
        </p:nvGrpSpPr>
        <p:grpSpPr bwMode="auto">
          <a:xfrm>
            <a:off x="4067944" y="3068960"/>
            <a:ext cx="4662264" cy="3096344"/>
            <a:chOff x="2736" y="2027"/>
            <a:chExt cx="2548" cy="1863"/>
          </a:xfrm>
        </p:grpSpPr>
        <p:graphicFrame>
          <p:nvGraphicFramePr>
            <p:cNvPr id="11" name="Object 4"/>
            <p:cNvGraphicFramePr>
              <a:graphicFrameLocks noChangeAspect="1"/>
            </p:cNvGraphicFramePr>
            <p:nvPr/>
          </p:nvGraphicFramePr>
          <p:xfrm>
            <a:off x="2736" y="2027"/>
            <a:ext cx="2548" cy="1863"/>
          </p:xfrm>
          <a:graphic>
            <a:graphicData uri="http://schemas.openxmlformats.org/presentationml/2006/ole">
              <p:oleObj spid="_x0000_s2051" name="Photo Editor Photo" r:id="rId7" imgW="5630061" imgH="4114286" progId="">
                <p:embed/>
              </p:oleObj>
            </a:graphicData>
          </a:graphic>
        </p:graphicFrame>
        <p:sp>
          <p:nvSpPr>
            <p:cNvPr id="12" name="Text Box 6"/>
            <p:cNvSpPr txBox="1">
              <a:spLocks noChangeArrowheads="1"/>
            </p:cNvSpPr>
            <p:nvPr/>
          </p:nvSpPr>
          <p:spPr bwMode="auto">
            <a:xfrm>
              <a:off x="2972" y="2256"/>
              <a:ext cx="432" cy="250"/>
            </a:xfrm>
            <a:prstGeom prst="rect">
              <a:avLst/>
            </a:prstGeom>
            <a:solidFill>
              <a:srgbClr val="FFFFFF">
                <a:alpha val="42999"/>
              </a:srgbClr>
            </a:solidFill>
            <a:ln w="9525">
              <a:noFill/>
              <a:miter lim="800000"/>
              <a:headEnd/>
              <a:tailEnd/>
            </a:ln>
            <a:effectLst/>
          </p:spPr>
          <p:txBody>
            <a:bodyPr>
              <a:spAutoFit/>
            </a:bodyPr>
            <a:lstStyle/>
            <a:p>
              <a:pPr>
                <a:spcBef>
                  <a:spcPct val="50000"/>
                </a:spcBef>
              </a:pPr>
              <a:r>
                <a:rPr lang="en-GB" sz="2000" b="1" dirty="0">
                  <a:latin typeface="Arial" charset="0"/>
                </a:rPr>
                <a:t>JJA</a:t>
              </a:r>
            </a:p>
          </p:txBody>
        </p:sp>
      </p:grpSp>
      <p:sp>
        <p:nvSpPr>
          <p:cNvPr id="13" name="Text Box 5"/>
          <p:cNvSpPr txBox="1">
            <a:spLocks noChangeArrowheads="1"/>
          </p:cNvSpPr>
          <p:nvPr/>
        </p:nvSpPr>
        <p:spPr bwMode="auto">
          <a:xfrm>
            <a:off x="495300" y="282842"/>
            <a:ext cx="685800" cy="396875"/>
          </a:xfrm>
          <a:prstGeom prst="rect">
            <a:avLst/>
          </a:prstGeom>
          <a:solidFill>
            <a:srgbClr val="FFFFFF">
              <a:alpha val="42999"/>
            </a:srgbClr>
          </a:solidFill>
          <a:ln w="9525">
            <a:noFill/>
            <a:miter lim="800000"/>
            <a:headEnd/>
            <a:tailEnd/>
          </a:ln>
          <a:effectLst/>
        </p:spPr>
        <p:txBody>
          <a:bodyPr>
            <a:spAutoFit/>
          </a:bodyPr>
          <a:lstStyle/>
          <a:p>
            <a:pPr>
              <a:spcBef>
                <a:spcPct val="50000"/>
              </a:spcBef>
            </a:pPr>
            <a:r>
              <a:rPr lang="en-GB" sz="2000" b="1" dirty="0">
                <a:latin typeface="Arial" charset="0"/>
              </a:rPr>
              <a:t>DJF</a:t>
            </a:r>
          </a:p>
        </p:txBody>
      </p:sp>
      <p:pic>
        <p:nvPicPr>
          <p:cNvPr id="14" name="Picture 4" descr="C:\Users\Katharine\Desktop\csag2_logo.jpg"/>
          <p:cNvPicPr>
            <a:picLocks noChangeAspect="1" noChangeArrowheads="1"/>
          </p:cNvPicPr>
          <p:nvPr/>
        </p:nvPicPr>
        <p:blipFill>
          <a:blip r:embed="rId8" cstate="print"/>
          <a:srcRect/>
          <a:stretch>
            <a:fillRect/>
          </a:stretch>
        </p:blipFill>
        <p:spPr bwMode="auto">
          <a:xfrm>
            <a:off x="0" y="6179795"/>
            <a:ext cx="3391024" cy="67820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lum contrast="-5000"/>
            <a:alphaModFix amt="68000"/>
          </a:blip>
          <a:stretch>
            <a:fillRect/>
          </a:stretch>
        </p:blipFill>
        <p:spPr>
          <a:xfrm>
            <a:off x="-762000" y="2420888"/>
            <a:ext cx="14356080" cy="2743200"/>
          </a:xfrm>
          <a:prstGeom prst="rect">
            <a:avLst/>
          </a:prstGeom>
        </p:spPr>
      </p:pic>
      <p:pic>
        <p:nvPicPr>
          <p:cNvPr id="4" name="Picture 3" descr="Kulima logo med.jpg"/>
          <p:cNvPicPr>
            <a:picLocks noChangeAspect="1"/>
          </p:cNvPicPr>
          <p:nvPr/>
        </p:nvPicPr>
        <p:blipFill>
          <a:blip r:embed="rId4"/>
          <a:stretch>
            <a:fillRect/>
          </a:stretch>
        </p:blipFill>
        <p:spPr>
          <a:xfrm>
            <a:off x="6516216" y="6165304"/>
            <a:ext cx="2438400" cy="514108"/>
          </a:xfrm>
          <a:prstGeom prst="rect">
            <a:avLst/>
          </a:prstGeom>
        </p:spPr>
      </p:pic>
      <p:sp>
        <p:nvSpPr>
          <p:cNvPr id="6" name="Title 5"/>
          <p:cNvSpPr>
            <a:spLocks noGrp="1"/>
          </p:cNvSpPr>
          <p:nvPr>
            <p:ph type="title"/>
          </p:nvPr>
        </p:nvSpPr>
        <p:spPr/>
        <p:txBody>
          <a:bodyPr/>
          <a:lstStyle/>
          <a:p>
            <a:r>
              <a:rPr lang="en-GB" b="1" dirty="0" smtClean="0"/>
              <a:t>Food Security Analysis</a:t>
            </a:r>
            <a:endParaRPr lang="en-GB" dirty="0"/>
          </a:p>
        </p:txBody>
      </p:sp>
      <p:sp>
        <p:nvSpPr>
          <p:cNvPr id="8" name="Content Placeholder 7"/>
          <p:cNvSpPr>
            <a:spLocks noGrp="1"/>
          </p:cNvSpPr>
          <p:nvPr>
            <p:ph idx="1"/>
          </p:nvPr>
        </p:nvSpPr>
        <p:spPr/>
        <p:txBody>
          <a:bodyPr>
            <a:normAutofit fontScale="77500" lnSpcReduction="20000"/>
          </a:bodyPr>
          <a:lstStyle/>
          <a:p>
            <a:pPr>
              <a:lnSpc>
                <a:spcPct val="90000"/>
              </a:lnSpc>
              <a:buFont typeface="Arial" pitchFamily="34" charset="0"/>
              <a:buChar char="•"/>
              <a:defRPr/>
            </a:pPr>
            <a:r>
              <a:rPr lang="en-ZA" sz="3600" b="1" dirty="0" smtClean="0"/>
              <a:t>Availability</a:t>
            </a:r>
          </a:p>
          <a:p>
            <a:pPr lvl="1" fontAlgn="auto">
              <a:lnSpc>
                <a:spcPct val="90000"/>
              </a:lnSpc>
              <a:spcAft>
                <a:spcPts val="0"/>
              </a:spcAft>
              <a:buFont typeface="Arial" pitchFamily="34" charset="0"/>
              <a:buChar char="•"/>
              <a:defRPr/>
            </a:pPr>
            <a:r>
              <a:rPr lang="en-GB" sz="3100" dirty="0" smtClean="0"/>
              <a:t>5-170 million additional people being at risk of hunger by 2080 (</a:t>
            </a:r>
            <a:r>
              <a:rPr lang="en-GB" sz="3100" dirty="0" err="1" smtClean="0"/>
              <a:t>Schmidhuber</a:t>
            </a:r>
            <a:r>
              <a:rPr lang="en-GB" sz="3100" dirty="0" smtClean="0"/>
              <a:t> and </a:t>
            </a:r>
            <a:r>
              <a:rPr lang="en-GB" sz="3100" dirty="0" err="1" smtClean="0"/>
              <a:t>Tubiello</a:t>
            </a:r>
            <a:r>
              <a:rPr lang="en-GB" sz="3100" dirty="0" smtClean="0"/>
              <a:t> 2007)</a:t>
            </a:r>
          </a:p>
          <a:p>
            <a:pPr lvl="1" fontAlgn="auto">
              <a:lnSpc>
                <a:spcPct val="90000"/>
              </a:lnSpc>
              <a:spcAft>
                <a:spcPts val="0"/>
              </a:spcAft>
              <a:buFont typeface="Arial" pitchFamily="34" charset="0"/>
              <a:buChar char="•"/>
              <a:defRPr/>
            </a:pPr>
            <a:r>
              <a:rPr lang="en-GB" sz="3100" dirty="0" smtClean="0"/>
              <a:t>will lead to increased crop yields at high and mid latitudes, but decreased yields at low latitudes (Hadley Centre)</a:t>
            </a:r>
          </a:p>
          <a:p>
            <a:pPr lvl="1" fontAlgn="auto">
              <a:lnSpc>
                <a:spcPct val="90000"/>
              </a:lnSpc>
              <a:spcAft>
                <a:spcPts val="0"/>
              </a:spcAft>
              <a:buFont typeface="Arial" pitchFamily="34" charset="0"/>
              <a:buChar char="•"/>
              <a:defRPr/>
            </a:pPr>
            <a:r>
              <a:rPr lang="en-GB" sz="3100" dirty="0" smtClean="0"/>
              <a:t>Reductions in arid regions and sub-humid tropics, particularly in Africa</a:t>
            </a:r>
          </a:p>
          <a:p>
            <a:pPr lvl="1" fontAlgn="auto">
              <a:lnSpc>
                <a:spcPct val="90000"/>
              </a:lnSpc>
              <a:spcAft>
                <a:spcPts val="0"/>
              </a:spcAft>
              <a:buFont typeface="Arial" pitchFamily="34" charset="0"/>
              <a:buChar char="•"/>
              <a:defRPr/>
            </a:pPr>
            <a:r>
              <a:rPr lang="en-GB" sz="3100" dirty="0" smtClean="0"/>
              <a:t>A recent meta-analysis of climate risks for crops in 12 food insecure regions based on statistical crop models and climate projections for 2030 from 20 global climate models shows that South Asia and southern Africa will suffer negative impacts on food crops that are important to food insecure populations, particularly if sufficient adaptation measures are not adopted (</a:t>
            </a:r>
            <a:r>
              <a:rPr lang="en-GB" sz="3100" dirty="0" err="1" smtClean="0"/>
              <a:t>Lobell</a:t>
            </a:r>
            <a:r>
              <a:rPr lang="en-GB" sz="3100" dirty="0" smtClean="0"/>
              <a:t> et al. 2008).</a:t>
            </a:r>
            <a:endParaRPr lang="en-ZA" sz="3100" dirty="0" smtClean="0"/>
          </a:p>
          <a:p>
            <a:endParaRPr lang="en-GB" sz="31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lum contrast="-5000"/>
            <a:alphaModFix amt="68000"/>
          </a:blip>
          <a:stretch>
            <a:fillRect/>
          </a:stretch>
        </p:blipFill>
        <p:spPr>
          <a:xfrm>
            <a:off x="-762000" y="2420888"/>
            <a:ext cx="14356080" cy="2743200"/>
          </a:xfrm>
          <a:prstGeom prst="rect">
            <a:avLst/>
          </a:prstGeom>
        </p:spPr>
      </p:pic>
      <p:pic>
        <p:nvPicPr>
          <p:cNvPr id="4" name="Picture 3" descr="Kulima logo med.jpg"/>
          <p:cNvPicPr>
            <a:picLocks noChangeAspect="1"/>
          </p:cNvPicPr>
          <p:nvPr/>
        </p:nvPicPr>
        <p:blipFill>
          <a:blip r:embed="rId4"/>
          <a:stretch>
            <a:fillRect/>
          </a:stretch>
        </p:blipFill>
        <p:spPr>
          <a:xfrm>
            <a:off x="6516216" y="6165304"/>
            <a:ext cx="2438400" cy="514108"/>
          </a:xfrm>
          <a:prstGeom prst="rect">
            <a:avLst/>
          </a:prstGeom>
        </p:spPr>
      </p:pic>
      <p:sp>
        <p:nvSpPr>
          <p:cNvPr id="6" name="Title 5"/>
          <p:cNvSpPr>
            <a:spLocks noGrp="1"/>
          </p:cNvSpPr>
          <p:nvPr>
            <p:ph type="title"/>
          </p:nvPr>
        </p:nvSpPr>
        <p:spPr/>
        <p:txBody>
          <a:bodyPr/>
          <a:lstStyle/>
          <a:p>
            <a:r>
              <a:rPr lang="en-GB" b="1" dirty="0" smtClean="0"/>
              <a:t>Food Security Analysis</a:t>
            </a:r>
            <a:endParaRPr lang="en-GB" dirty="0"/>
          </a:p>
        </p:txBody>
      </p:sp>
      <p:sp>
        <p:nvSpPr>
          <p:cNvPr id="8" name="Content Placeholder 7"/>
          <p:cNvSpPr>
            <a:spLocks noGrp="1"/>
          </p:cNvSpPr>
          <p:nvPr>
            <p:ph idx="1"/>
          </p:nvPr>
        </p:nvSpPr>
        <p:spPr/>
        <p:txBody>
          <a:bodyPr>
            <a:normAutofit lnSpcReduction="10000"/>
          </a:bodyPr>
          <a:lstStyle/>
          <a:p>
            <a:pPr>
              <a:lnSpc>
                <a:spcPct val="90000"/>
              </a:lnSpc>
              <a:buFont typeface="Arial" pitchFamily="34" charset="0"/>
              <a:buChar char="•"/>
              <a:defRPr/>
            </a:pPr>
            <a:r>
              <a:rPr lang="en-ZA" b="1" dirty="0" smtClean="0"/>
              <a:t>Stability</a:t>
            </a:r>
          </a:p>
          <a:p>
            <a:pPr lvl="1" fontAlgn="auto">
              <a:lnSpc>
                <a:spcPct val="90000"/>
              </a:lnSpc>
              <a:spcAft>
                <a:spcPts val="0"/>
              </a:spcAft>
              <a:buFont typeface="Arial" pitchFamily="34" charset="0"/>
              <a:buChar char="•"/>
              <a:defRPr/>
            </a:pPr>
            <a:r>
              <a:rPr lang="en-GB" dirty="0" smtClean="0"/>
              <a:t>adequacy of food supplies “at all times” and to the potential for losing access to the resources needed to consume adequate food</a:t>
            </a:r>
            <a:endParaRPr lang="en-ZA" dirty="0" smtClean="0"/>
          </a:p>
          <a:p>
            <a:pPr>
              <a:lnSpc>
                <a:spcPct val="90000"/>
              </a:lnSpc>
              <a:buFont typeface="Arial" pitchFamily="34" charset="0"/>
              <a:buChar char="•"/>
              <a:defRPr/>
            </a:pPr>
            <a:r>
              <a:rPr lang="en-ZA" b="1" dirty="0" smtClean="0"/>
              <a:t>Utilisation</a:t>
            </a:r>
          </a:p>
          <a:p>
            <a:pPr lvl="1" fontAlgn="auto">
              <a:lnSpc>
                <a:spcPct val="90000"/>
              </a:lnSpc>
              <a:spcAft>
                <a:spcPts val="0"/>
              </a:spcAft>
              <a:buFont typeface="Arial" pitchFamily="34" charset="0"/>
              <a:buChar char="•"/>
              <a:defRPr/>
            </a:pPr>
            <a:r>
              <a:rPr lang="en-ZA" dirty="0" smtClean="0"/>
              <a:t>How well food can be utilised: harder to absorb the nutritional content if you are ill</a:t>
            </a:r>
          </a:p>
          <a:p>
            <a:pPr lvl="1" fontAlgn="auto">
              <a:lnSpc>
                <a:spcPct val="90000"/>
              </a:lnSpc>
              <a:spcAft>
                <a:spcPts val="0"/>
              </a:spcAft>
              <a:buFont typeface="Arial" pitchFamily="34" charset="0"/>
              <a:buChar char="•"/>
              <a:defRPr/>
            </a:pPr>
            <a:r>
              <a:rPr lang="en-ZA" dirty="0" smtClean="0"/>
              <a:t>Also storage implications (pest infestations)</a:t>
            </a:r>
          </a:p>
          <a:p>
            <a:pPr>
              <a:lnSpc>
                <a:spcPct val="90000"/>
              </a:lnSpc>
              <a:buFont typeface="Arial" pitchFamily="34" charset="0"/>
              <a:buChar char="•"/>
              <a:defRPr/>
            </a:pPr>
            <a:r>
              <a:rPr lang="en-ZA" b="1" dirty="0" smtClean="0"/>
              <a:t>Access to food</a:t>
            </a:r>
          </a:p>
          <a:p>
            <a:pPr lvl="1" fontAlgn="auto">
              <a:lnSpc>
                <a:spcPct val="90000"/>
              </a:lnSpc>
              <a:spcAft>
                <a:spcPts val="0"/>
              </a:spcAft>
              <a:buFont typeface="Arial" pitchFamily="34" charset="0"/>
              <a:buChar char="•"/>
              <a:defRPr/>
            </a:pPr>
            <a:r>
              <a:rPr lang="en-ZA" dirty="0" smtClean="0"/>
              <a:t>Market, political conditions</a:t>
            </a:r>
            <a:r>
              <a:rPr lang="en-GB" dirty="0" smtClean="0"/>
              <a:t>.</a:t>
            </a:r>
            <a:endParaRPr lang="en-ZA" dirty="0" smtClean="0"/>
          </a:p>
          <a:p>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lum contrast="-5000"/>
            <a:alphaModFix amt="68000"/>
          </a:blip>
          <a:stretch>
            <a:fillRect/>
          </a:stretch>
        </p:blipFill>
        <p:spPr>
          <a:xfrm>
            <a:off x="-762000" y="2420888"/>
            <a:ext cx="14356080" cy="2743200"/>
          </a:xfrm>
          <a:prstGeom prst="rect">
            <a:avLst/>
          </a:prstGeom>
        </p:spPr>
      </p:pic>
      <p:pic>
        <p:nvPicPr>
          <p:cNvPr id="4" name="Picture 3" descr="Kulima logo med.jpg"/>
          <p:cNvPicPr>
            <a:picLocks noChangeAspect="1"/>
          </p:cNvPicPr>
          <p:nvPr/>
        </p:nvPicPr>
        <p:blipFill>
          <a:blip r:embed="rId4"/>
          <a:stretch>
            <a:fillRect/>
          </a:stretch>
        </p:blipFill>
        <p:spPr>
          <a:xfrm>
            <a:off x="6516216" y="6165304"/>
            <a:ext cx="2438400" cy="514108"/>
          </a:xfrm>
          <a:prstGeom prst="rect">
            <a:avLst/>
          </a:prstGeom>
        </p:spPr>
      </p:pic>
      <p:sp>
        <p:nvSpPr>
          <p:cNvPr id="6" name="Title 5"/>
          <p:cNvSpPr>
            <a:spLocks noGrp="1"/>
          </p:cNvSpPr>
          <p:nvPr>
            <p:ph type="title"/>
          </p:nvPr>
        </p:nvSpPr>
        <p:spPr/>
        <p:txBody>
          <a:bodyPr/>
          <a:lstStyle/>
          <a:p>
            <a:r>
              <a:rPr lang="en-GB" b="1" dirty="0" smtClean="0"/>
              <a:t>Entitlement Approach</a:t>
            </a:r>
            <a:endParaRPr lang="en-GB" dirty="0"/>
          </a:p>
        </p:txBody>
      </p:sp>
      <p:sp>
        <p:nvSpPr>
          <p:cNvPr id="7" name="Content Placeholder 6"/>
          <p:cNvSpPr>
            <a:spLocks noGrp="1"/>
          </p:cNvSpPr>
          <p:nvPr>
            <p:ph idx="1"/>
          </p:nvPr>
        </p:nvSpPr>
        <p:spPr/>
        <p:txBody>
          <a:bodyPr>
            <a:normAutofit fontScale="92500" lnSpcReduction="10000"/>
          </a:bodyPr>
          <a:lstStyle/>
          <a:p>
            <a:pPr>
              <a:buFont typeface="Arial" pitchFamily="34" charset="0"/>
              <a:buChar char="•"/>
              <a:defRPr/>
            </a:pPr>
            <a:r>
              <a:rPr lang="en-US" dirty="0" smtClean="0"/>
              <a:t>Food can be available through means other than in-country production</a:t>
            </a:r>
          </a:p>
          <a:p>
            <a:pPr>
              <a:buFont typeface="Arial" pitchFamily="34" charset="0"/>
              <a:buChar char="•"/>
              <a:defRPr/>
            </a:pPr>
            <a:endParaRPr lang="en-US" dirty="0" smtClean="0"/>
          </a:p>
          <a:p>
            <a:pPr>
              <a:buFont typeface="Arial" pitchFamily="34" charset="0"/>
              <a:buChar char="•"/>
              <a:defRPr/>
            </a:pPr>
            <a:r>
              <a:rPr lang="en-US" dirty="0" smtClean="0"/>
              <a:t>Entitlements based on:</a:t>
            </a:r>
          </a:p>
          <a:p>
            <a:pPr lvl="1" fontAlgn="auto">
              <a:spcAft>
                <a:spcPts val="0"/>
              </a:spcAft>
              <a:buFontTx/>
              <a:buChar char="-"/>
              <a:defRPr/>
            </a:pPr>
            <a:r>
              <a:rPr lang="en-US" dirty="0" smtClean="0"/>
              <a:t>Production (livelihoods profile of household)</a:t>
            </a:r>
          </a:p>
          <a:p>
            <a:pPr lvl="1" fontAlgn="auto">
              <a:spcAft>
                <a:spcPts val="0"/>
              </a:spcAft>
              <a:buFontTx/>
              <a:buChar char="-"/>
              <a:defRPr/>
            </a:pPr>
            <a:r>
              <a:rPr lang="en-US" dirty="0" err="1" smtClean="0"/>
              <a:t>Labour</a:t>
            </a:r>
            <a:r>
              <a:rPr lang="en-US" dirty="0" smtClean="0"/>
              <a:t> (landless </a:t>
            </a:r>
            <a:r>
              <a:rPr lang="en-US" dirty="0" err="1" smtClean="0"/>
              <a:t>labourers</a:t>
            </a:r>
            <a:r>
              <a:rPr lang="en-US" dirty="0" smtClean="0"/>
              <a:t> lose income source)</a:t>
            </a:r>
          </a:p>
          <a:p>
            <a:pPr lvl="1" fontAlgn="auto">
              <a:spcAft>
                <a:spcPts val="0"/>
              </a:spcAft>
              <a:buFontTx/>
              <a:buChar char="-"/>
              <a:defRPr/>
            </a:pPr>
            <a:r>
              <a:rPr lang="en-US" dirty="0" smtClean="0"/>
              <a:t>Trade (reduced costs for assets when market is flooded)</a:t>
            </a:r>
          </a:p>
          <a:p>
            <a:pPr lvl="1" fontAlgn="auto">
              <a:spcAft>
                <a:spcPts val="0"/>
              </a:spcAft>
              <a:buFontTx/>
              <a:buChar char="-"/>
              <a:defRPr/>
            </a:pPr>
            <a:r>
              <a:rPr lang="en-US" dirty="0" smtClean="0"/>
              <a:t>Transfers (gifts and donations less likely under covariate risks)</a:t>
            </a:r>
          </a:p>
          <a:p>
            <a:pPr>
              <a:buNone/>
            </a:pPr>
            <a:endParaRPr lang="en-GB" i="1" dirty="0" smtClean="0">
              <a:latin typeface="Garamond" pitchFamily="18" charset="0"/>
            </a:endParaRPr>
          </a:p>
          <a:p>
            <a:pPr>
              <a:buNone/>
            </a:pP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lum contrast="-5000"/>
            <a:alphaModFix amt="68000"/>
          </a:blip>
          <a:stretch>
            <a:fillRect/>
          </a:stretch>
        </p:blipFill>
        <p:spPr>
          <a:xfrm>
            <a:off x="-762000" y="2420888"/>
            <a:ext cx="14356080" cy="2743200"/>
          </a:xfrm>
          <a:prstGeom prst="rect">
            <a:avLst/>
          </a:prstGeom>
        </p:spPr>
      </p:pic>
      <p:pic>
        <p:nvPicPr>
          <p:cNvPr id="4" name="Picture 3" descr="Kulima logo med.jpg"/>
          <p:cNvPicPr>
            <a:picLocks noChangeAspect="1"/>
          </p:cNvPicPr>
          <p:nvPr/>
        </p:nvPicPr>
        <p:blipFill>
          <a:blip r:embed="rId4"/>
          <a:stretch>
            <a:fillRect/>
          </a:stretch>
        </p:blipFill>
        <p:spPr>
          <a:xfrm>
            <a:off x="6516216" y="6165304"/>
            <a:ext cx="2438400" cy="514108"/>
          </a:xfrm>
          <a:prstGeom prst="rect">
            <a:avLst/>
          </a:prstGeom>
        </p:spPr>
      </p:pic>
      <p:sp>
        <p:nvSpPr>
          <p:cNvPr id="6" name="Title 5"/>
          <p:cNvSpPr>
            <a:spLocks noGrp="1"/>
          </p:cNvSpPr>
          <p:nvPr>
            <p:ph type="title"/>
          </p:nvPr>
        </p:nvSpPr>
        <p:spPr/>
        <p:txBody>
          <a:bodyPr/>
          <a:lstStyle/>
          <a:p>
            <a:r>
              <a:rPr lang="en-GB" b="1" dirty="0" smtClean="0"/>
              <a:t>Food Systems Approach</a:t>
            </a:r>
            <a:endParaRPr lang="en-GB" dirty="0"/>
          </a:p>
        </p:txBody>
      </p:sp>
      <p:sp>
        <p:nvSpPr>
          <p:cNvPr id="7" name="Content Placeholder 6"/>
          <p:cNvSpPr>
            <a:spLocks noGrp="1"/>
          </p:cNvSpPr>
          <p:nvPr>
            <p:ph idx="1"/>
          </p:nvPr>
        </p:nvSpPr>
        <p:spPr/>
        <p:txBody>
          <a:bodyPr>
            <a:normAutofit fontScale="92500" lnSpcReduction="20000"/>
          </a:bodyPr>
          <a:lstStyle/>
          <a:p>
            <a:pPr>
              <a:buFont typeface="Arial" pitchFamily="34" charset="0"/>
              <a:buChar char="•"/>
              <a:defRPr/>
            </a:pPr>
            <a:r>
              <a:rPr lang="en-ZA" dirty="0" smtClean="0"/>
              <a:t>Food systems as social-ecological systems</a:t>
            </a:r>
          </a:p>
          <a:p>
            <a:pPr>
              <a:buFont typeface="Arial" pitchFamily="34" charset="0"/>
              <a:buChar char="•"/>
              <a:defRPr/>
            </a:pPr>
            <a:r>
              <a:rPr lang="en-ZA" dirty="0" smtClean="0"/>
              <a:t>Multiple (and often interacting) stresses:</a:t>
            </a:r>
          </a:p>
          <a:p>
            <a:pPr lvl="1" fontAlgn="auto">
              <a:spcAft>
                <a:spcPts val="0"/>
              </a:spcAft>
              <a:buFont typeface="Arial" pitchFamily="34" charset="0"/>
              <a:buChar char="•"/>
              <a:defRPr/>
            </a:pPr>
            <a:r>
              <a:rPr lang="en-ZA" dirty="0" smtClean="0"/>
              <a:t>HIV/AIDS</a:t>
            </a:r>
          </a:p>
          <a:p>
            <a:pPr lvl="1" fontAlgn="auto">
              <a:spcAft>
                <a:spcPts val="0"/>
              </a:spcAft>
              <a:buFont typeface="Arial" pitchFamily="34" charset="0"/>
              <a:buChar char="•"/>
              <a:defRPr/>
            </a:pPr>
            <a:r>
              <a:rPr lang="en-ZA" dirty="0" smtClean="0"/>
              <a:t>Governance</a:t>
            </a:r>
          </a:p>
          <a:p>
            <a:pPr lvl="1" fontAlgn="auto">
              <a:spcAft>
                <a:spcPts val="0"/>
              </a:spcAft>
              <a:buFont typeface="Arial" pitchFamily="34" charset="0"/>
              <a:buChar char="•"/>
              <a:defRPr/>
            </a:pPr>
            <a:r>
              <a:rPr lang="en-ZA" dirty="0" err="1" smtClean="0"/>
              <a:t>Biofuels</a:t>
            </a:r>
            <a:endParaRPr lang="en-ZA" dirty="0" smtClean="0"/>
          </a:p>
          <a:p>
            <a:pPr lvl="1" fontAlgn="auto">
              <a:spcAft>
                <a:spcPts val="0"/>
              </a:spcAft>
              <a:buFont typeface="Arial" pitchFamily="34" charset="0"/>
              <a:buChar char="•"/>
              <a:defRPr/>
            </a:pPr>
            <a:r>
              <a:rPr lang="en-ZA" dirty="0" smtClean="0"/>
              <a:t>Market fluctuations (food price crisis of 2008)</a:t>
            </a:r>
          </a:p>
          <a:p>
            <a:pPr>
              <a:buFont typeface="Arial" pitchFamily="34" charset="0"/>
              <a:buChar char="•"/>
              <a:defRPr/>
            </a:pPr>
            <a:r>
              <a:rPr lang="en-ZA" dirty="0" smtClean="0"/>
              <a:t>Adopted by several international science programmes, e.g. GECAFS (IGBP/IHDP/WCRP joint programme)</a:t>
            </a:r>
          </a:p>
          <a:p>
            <a:pPr>
              <a:buFont typeface="Arial" pitchFamily="34" charset="0"/>
              <a:buChar char="•"/>
              <a:defRPr/>
            </a:pPr>
            <a:r>
              <a:rPr lang="en-ZA" dirty="0" smtClean="0"/>
              <a:t>Context-specific so empirical validation must take place</a:t>
            </a:r>
          </a:p>
          <a:p>
            <a:pPr>
              <a:buNone/>
            </a:pPr>
            <a:endParaRPr lang="en-GB" dirty="0" smtClean="0">
              <a:latin typeface="Garamond" pitchFamily="18" charset="0"/>
            </a:endParaRPr>
          </a:p>
          <a:p>
            <a:pPr>
              <a:buNone/>
            </a:pP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TotalTime>
  <Words>1378</Words>
  <Application>Microsoft Office PowerPoint</Application>
  <PresentationFormat>On-screen Show (4:3)</PresentationFormat>
  <Paragraphs>129</Paragraphs>
  <Slides>11</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Office Theme</vt:lpstr>
      <vt:lpstr>Photo Editor Photo</vt:lpstr>
      <vt:lpstr>Climate change and food security in southern Africa: implications of theoretical development for the promotion of sustainable equitable development </vt:lpstr>
      <vt:lpstr>Food Security in Southern Africa</vt:lpstr>
      <vt:lpstr>Slide 3</vt:lpstr>
      <vt:lpstr>Slide 4</vt:lpstr>
      <vt:lpstr> </vt:lpstr>
      <vt:lpstr>Food Security Analysis</vt:lpstr>
      <vt:lpstr>Food Security Analysis</vt:lpstr>
      <vt:lpstr>Entitlement Approach</vt:lpstr>
      <vt:lpstr>Food Systems Approach</vt:lpstr>
      <vt:lpstr>A Selection of Climate Change and Food Security Initiatives in Southern Africa</vt:lpstr>
      <vt:lpstr>Policy Implications for Sustainable, Equitable Development</vt:lpstr>
    </vt:vector>
  </TitlesOfParts>
  <Company>Mulberry Moon Design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Patty</dc:creator>
  <cp:lastModifiedBy>Katharine Vincent</cp:lastModifiedBy>
  <cp:revision>24</cp:revision>
  <dcterms:created xsi:type="dcterms:W3CDTF">2010-08-18T08:03:55Z</dcterms:created>
  <dcterms:modified xsi:type="dcterms:W3CDTF">2010-08-29T13:24:03Z</dcterms:modified>
</cp:coreProperties>
</file>