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306" r:id="rId3"/>
    <p:sldId id="313" r:id="rId4"/>
    <p:sldId id="317" r:id="rId5"/>
    <p:sldId id="308" r:id="rId6"/>
    <p:sldId id="294" r:id="rId7"/>
    <p:sldId id="309" r:id="rId8"/>
    <p:sldId id="310" r:id="rId9"/>
    <p:sldId id="301" r:id="rId10"/>
    <p:sldId id="316" r:id="rId11"/>
    <p:sldId id="319" r:id="rId12"/>
    <p:sldId id="318" r:id="rId1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acy Cull" initials="T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26" autoAdjust="0"/>
  </p:normalViewPr>
  <p:slideViewPr>
    <p:cSldViewPr>
      <p:cViewPr varScale="1">
        <p:scale>
          <a:sx n="62" d="100"/>
          <a:sy n="62" d="100"/>
        </p:scale>
        <p:origin x="-732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fld id="{7D0E9C64-CBF0-41EB-AC0C-C4C2EE51F16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291212-B646-4B12-BC48-484E1E0202AD}" type="slidenum">
              <a:rPr lang="en-US"/>
              <a:pPr/>
              <a:t>1</a:t>
            </a:fld>
            <a:endParaRPr lang="en-US"/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5DBA470-FE66-48B4-AC65-4923CDFA8D29}" type="slidenum">
              <a:rPr lang="en-US" sz="12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US" sz="120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range of choice is incorporated into the previous two: growth</a:t>
            </a:r>
            <a:r>
              <a:rPr lang="en-GB" baseline="0" dirty="0" smtClean="0"/>
              <a:t> and empowerment.  They were able to accomplish those because they had better choice.</a:t>
            </a:r>
          </a:p>
          <a:p>
            <a:endParaRPr lang="en-GB" baseline="0" dirty="0" smtClean="0"/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ZA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Savings and Credit Scheme</a:t>
            </a:r>
            <a:r>
              <a:rPr lang="en-ZA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-</a:t>
            </a:r>
            <a:r>
              <a:rPr lang="en-ZA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financed by each of the six member groups paying ZAR200 per annum to the cooperative (which is added to the account which holds their ZAR500 once off membership fee).  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ZA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20% of the total funds must remain in the bank while 80% of the funds should be loaned out to members of member groups at a rate of 2.5% per month.  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ZA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Each member of a member group is entitled to use the cooperative as a savings scheme with interest</a:t>
            </a:r>
            <a:r>
              <a:rPr lang="en-ZA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of 1.5%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ZA" sz="1200" kern="12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At </a:t>
            </a:r>
            <a:r>
              <a:rPr lang="en-ZA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the July 2010 follow up evaluation meeting ZAR680 was invested by individual members, highlighting the trust in, and support for, the initiative.  The cooperative foresees employing a permanent “teller” to handle transactions in the future.</a:t>
            </a:r>
            <a:endParaRPr lang="en-GB" sz="1200" kern="1200" dirty="0" smtClean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0E9C64-CBF0-41EB-AC0C-C4C2EE51F1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0E9C64-CBF0-41EB-AC0C-C4C2EE51F1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B19A80-03C4-4982-94B2-DA763391D9DF}" type="slidenum">
              <a:rPr lang="en-US"/>
              <a:pPr/>
              <a:t>12</a:t>
            </a:fld>
            <a:endParaRPr lang="en-US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9BF4BAF-CDAA-4FEC-AD75-0864A2FE263C}" type="slidenum">
              <a:rPr lang="en-US" sz="12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US" sz="120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43001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Increasing </a:t>
            </a:r>
            <a:r>
              <a:rPr lang="en-US" dirty="0" err="1" smtClean="0"/>
              <a:t>cellphone</a:t>
            </a:r>
            <a:r>
              <a:rPr lang="en-US" baseline="0" dirty="0" smtClean="0"/>
              <a:t> penetration </a:t>
            </a:r>
          </a:p>
          <a:p>
            <a:r>
              <a:rPr lang="en-US" baseline="0" dirty="0" smtClean="0"/>
              <a:t>Over 246 million mobile subscriptions at the end of 2008, out of a population of just under 700 million</a:t>
            </a:r>
          </a:p>
          <a:p>
            <a:r>
              <a:rPr lang="en-US" baseline="0" dirty="0" smtClean="0"/>
              <a:t>Rate of growth between 2003 and 2008 was more than double the rest of the world</a:t>
            </a:r>
          </a:p>
          <a:p>
            <a:r>
              <a:rPr lang="en-US" baseline="0" dirty="0" smtClean="0"/>
              <a:t>In 2008 58.5% of the population was covered by a </a:t>
            </a:r>
            <a:r>
              <a:rPr lang="en-US" baseline="0" dirty="0" err="1" smtClean="0"/>
              <a:t>cellphone</a:t>
            </a:r>
            <a:r>
              <a:rPr lang="en-US" baseline="0" dirty="0" smtClean="0"/>
              <a:t> signal (100% of inhabited areas in SA, Botswana, Mauritius and the Seychelles).</a:t>
            </a:r>
          </a:p>
          <a:p>
            <a:r>
              <a:rPr lang="en-US" baseline="0" dirty="0" smtClean="0"/>
              <a:t>South Africa, Kenya and Uganda oblige </a:t>
            </a:r>
            <a:r>
              <a:rPr lang="en-US" baseline="0" dirty="0" err="1" smtClean="0"/>
              <a:t>cellphone</a:t>
            </a:r>
            <a:r>
              <a:rPr lang="en-US" baseline="0" dirty="0" smtClean="0"/>
              <a:t> operators to provide non-urban coverage as part of their </a:t>
            </a:r>
            <a:r>
              <a:rPr lang="en-US" baseline="0" dirty="0" err="1" smtClean="0"/>
              <a:t>licence</a:t>
            </a:r>
            <a:r>
              <a:rPr lang="en-US" baseline="0" dirty="0" smtClean="0"/>
              <a:t> agreements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0E9C64-CBF0-41EB-AC0C-C4C2EE51F16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0E9C64-CBF0-41EB-AC0C-C4C2EE51F16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But the benefit</a:t>
            </a:r>
            <a:r>
              <a:rPr lang="en-US" baseline="0" dirty="0" smtClean="0"/>
              <a:t> of repeated qualitative evaluation is that empowerment-related benefits came out.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is a Basotho saying that “if you walk alone you are doomed” – importance of collective action in society.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0E70A10-43A2-4E0A-8EE1-2A8D90BE92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093F5E-7CE7-4F0D-8269-6577F40D23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9750"/>
            <a:ext cx="1943100" cy="5326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9750"/>
            <a:ext cx="5676900" cy="5326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76E046D-FF18-440B-BB7C-F705098200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3851078-D37F-4433-BCA0-765B8C4541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F51125-874D-47C5-8923-A562F1AC79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EC5FEA4-A7B4-45DC-BD7F-77A0DA4C5C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39C7980-5C98-48A4-851F-A0FE0E3FBC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A12D67E-AF43-4AC2-9853-672C485E3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8A6B1F-7D0F-4D2F-8771-3AE31DC867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E6086A-00AA-4761-8CC2-A49CF7B225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CF136F-62F8-4C41-9EE1-9303B01D6E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59338" y="0"/>
            <a:ext cx="4284662" cy="3144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74000" y="5895975"/>
            <a:ext cx="1054100" cy="69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9750"/>
            <a:ext cx="7772400" cy="969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26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85800" y="6397625"/>
            <a:ext cx="1903413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A265918-939C-40E7-A43B-48DDEE601DB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635750"/>
            <a:ext cx="9144000" cy="22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405A67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405A67"/>
          </a:solidFill>
          <a:latin typeface="Verdana" pitchFamily="32" charset="0"/>
          <a:ea typeface="Lucida Sans Unicode" charset="0"/>
          <a:cs typeface="Lucida Sans Unicode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405A67"/>
          </a:solidFill>
          <a:latin typeface="Verdana" pitchFamily="32" charset="0"/>
          <a:ea typeface="Lucida Sans Unicode" charset="0"/>
          <a:cs typeface="Lucida Sans Unicode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405A67"/>
          </a:solidFill>
          <a:latin typeface="Verdana" pitchFamily="32" charset="0"/>
          <a:ea typeface="Lucida Sans Unicode" charset="0"/>
          <a:cs typeface="Lucida Sans Unicode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405A67"/>
          </a:solidFill>
          <a:latin typeface="Verdana" pitchFamily="32" charset="0"/>
          <a:ea typeface="Lucida Sans Unicode" charset="0"/>
          <a:cs typeface="Lucida Sans Unicode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405A67"/>
          </a:solidFill>
          <a:latin typeface="Verdana" pitchFamily="32" charset="0"/>
          <a:ea typeface="Lucida Sans Unicode" charset="0"/>
          <a:cs typeface="Lucida Sans Unicode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405A67"/>
          </a:solidFill>
          <a:latin typeface="Verdana" pitchFamily="32" charset="0"/>
          <a:ea typeface="Lucida Sans Unicode" charset="0"/>
          <a:cs typeface="Lucida Sans Unicode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405A67"/>
          </a:solidFill>
          <a:latin typeface="Verdana" pitchFamily="32" charset="0"/>
          <a:ea typeface="Lucida Sans Unicode" charset="0"/>
          <a:cs typeface="Lucida Sans Unicode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405A67"/>
          </a:solidFill>
          <a:latin typeface="Verdana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hyperlink" Target="mailto:rhvp@rhvp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187624" y="1844824"/>
            <a:ext cx="7112024" cy="1206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405A67"/>
                </a:solidFill>
                <a:latin typeface="Verdana" pitchFamily="32" charset="0"/>
                <a:ea typeface="Lucida Sans Unicode" charset="0"/>
                <a:cs typeface="Lucida Sans Unicode" charset="0"/>
              </a:rPr>
              <a:t>“Ten Seeds” How mobiles have contributed to growth and development in women-led farming cooperatives in Lesotho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405A67"/>
                </a:solidFill>
                <a:latin typeface="Verdana" pitchFamily="32" charset="0"/>
                <a:ea typeface="Lucida Sans Unicode" charset="0"/>
                <a:cs typeface="Lucida Sans Unicode" charset="0"/>
              </a:rPr>
              <a:t/>
            </a:r>
            <a:br>
              <a:rPr lang="en-GB" b="1" dirty="0">
                <a:solidFill>
                  <a:srgbClr val="405A67"/>
                </a:solidFill>
                <a:latin typeface="Verdana" pitchFamily="32" charset="0"/>
                <a:ea typeface="Lucida Sans Unicode" charset="0"/>
                <a:cs typeface="Lucida Sans Unicode" charset="0"/>
              </a:rPr>
            </a:br>
            <a:r>
              <a:rPr lang="en-GB" b="1" dirty="0">
                <a:solidFill>
                  <a:srgbClr val="405A67"/>
                </a:solidFill>
                <a:latin typeface="Verdana" pitchFamily="32" charset="0"/>
                <a:ea typeface="Lucida Sans Unicode" charset="0"/>
                <a:cs typeface="Lucida Sans Unicode" charset="0"/>
              </a:rPr>
              <a:t/>
            </a:r>
            <a:br>
              <a:rPr lang="en-GB" b="1" dirty="0">
                <a:solidFill>
                  <a:srgbClr val="405A67"/>
                </a:solidFill>
                <a:latin typeface="Verdana" pitchFamily="32" charset="0"/>
                <a:ea typeface="Lucida Sans Unicode" charset="0"/>
                <a:cs typeface="Lucida Sans Unicode" charset="0"/>
              </a:rPr>
            </a:br>
            <a:r>
              <a:rPr lang="en-GB" b="1" dirty="0" smtClean="0">
                <a:solidFill>
                  <a:srgbClr val="405A67"/>
                </a:solidFill>
                <a:latin typeface="Verdana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b="1" dirty="0" smtClean="0">
                <a:solidFill>
                  <a:srgbClr val="405A67"/>
                </a:solidFill>
                <a:latin typeface="Verdana" pitchFamily="32" charset="0"/>
                <a:ea typeface="Lucida Sans Unicode" charset="0"/>
                <a:cs typeface="Lucida Sans Unicode" charset="0"/>
              </a:rPr>
              <a:t>Katharine Vincent and Tracy Cull</a:t>
            </a:r>
            <a:endParaRPr lang="en-GB" sz="2000" b="1" dirty="0">
              <a:solidFill>
                <a:srgbClr val="405A67"/>
              </a:solidFill>
              <a:latin typeface="Verdana" pitchFamily="32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-214346" y="5072074"/>
            <a:ext cx="8572528" cy="15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smtClean="0">
                <a:solidFill>
                  <a:srgbClr val="BAC543"/>
                </a:solidFill>
                <a:latin typeface="Verdana" pitchFamily="32" charset="0"/>
                <a:ea typeface="Lucida Sans Unicode" charset="0"/>
                <a:cs typeface="Lucida Sans Unicode" charset="0"/>
              </a:rPr>
              <a:t>M4D2010: Mobile Communication Technology for Development </a:t>
            </a:r>
          </a:p>
          <a:p>
            <a:pPr algn="r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 smtClean="0">
                <a:solidFill>
                  <a:srgbClr val="BAC543"/>
                </a:solidFill>
                <a:latin typeface="Verdana" pitchFamily="32" charset="0"/>
                <a:ea typeface="Lucida Sans Unicode" charset="0"/>
                <a:cs typeface="Lucida Sans Unicode" charset="0"/>
              </a:rPr>
              <a:t>Protea</a:t>
            </a:r>
            <a:r>
              <a:rPr lang="en-GB" sz="1800" b="1" dirty="0" smtClean="0">
                <a:solidFill>
                  <a:srgbClr val="BAC543"/>
                </a:solidFill>
                <a:latin typeface="Verdana" pitchFamily="32" charset="0"/>
                <a:ea typeface="Lucida Sans Unicode" charset="0"/>
                <a:cs typeface="Lucida Sans Unicode" charset="0"/>
              </a:rPr>
              <a:t> Hotel, Kampala </a:t>
            </a:r>
          </a:p>
          <a:p>
            <a:pPr algn="r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smtClean="0">
                <a:solidFill>
                  <a:srgbClr val="BAC543"/>
                </a:solidFill>
                <a:latin typeface="Verdana" pitchFamily="32" charset="0"/>
                <a:ea typeface="Lucida Sans Unicode" charset="0"/>
                <a:cs typeface="Lucida Sans Unicode" charset="0"/>
              </a:rPr>
              <a:t>10-11</a:t>
            </a:r>
            <a:r>
              <a:rPr lang="en-GB" sz="1800" b="1" baseline="30000" dirty="0" smtClean="0">
                <a:solidFill>
                  <a:srgbClr val="BAC543"/>
                </a:solidFill>
                <a:latin typeface="Verdana" pitchFamily="32" charset="0"/>
                <a:ea typeface="Lucida Sans Unicode" charset="0"/>
                <a:cs typeface="Lucida Sans Unicode" charset="0"/>
              </a:rPr>
              <a:t>th</a:t>
            </a:r>
            <a:r>
              <a:rPr lang="en-GB" sz="1800" b="1" dirty="0" smtClean="0">
                <a:solidFill>
                  <a:srgbClr val="BAC543"/>
                </a:solidFill>
                <a:latin typeface="Verdana" pitchFamily="32" charset="0"/>
                <a:ea typeface="Lucida Sans Unicode" charset="0"/>
                <a:cs typeface="Lucida Sans Unicode" charset="0"/>
              </a:rPr>
              <a:t> November 2010 </a:t>
            </a:r>
            <a:endParaRPr lang="en-GB" sz="1800" b="1" dirty="0">
              <a:solidFill>
                <a:srgbClr val="BAC543"/>
              </a:solidFill>
              <a:latin typeface="Verdana" pitchFamily="32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Mobiles and Choice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“We turned mobiles into a business” – Manager of </a:t>
            </a:r>
            <a:r>
              <a:rPr lang="en-GB" dirty="0" err="1" smtClean="0"/>
              <a:t>Thulare</a:t>
            </a:r>
            <a:r>
              <a:rPr lang="en-GB" dirty="0" smtClean="0"/>
              <a:t> Dairy Farmers’ Cooperative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Range of choices available to cooperative members has grown over the past 4 years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Next choices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Prepaid wireless telephones (reduced calling cost)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Savings and Credit Association</a:t>
            </a:r>
            <a:r>
              <a:rPr lang="en-GB" dirty="0"/>
              <a:t> </a:t>
            </a:r>
            <a:r>
              <a:rPr lang="en-GB" dirty="0" smtClean="0"/>
              <a:t>(available to cooperative member groups and individuals within those groups)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Definite evidence for the positive developmental impacts of mobiles in this case study in Lesotho, whether development is defined as: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Economic growth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Empowerment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Choice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Suggests a need to rethink how developmental impacts are evaluated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Longer-term approach (beyond duration of the project)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Including qualitative experiences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88913"/>
            <a:ext cx="4279900" cy="2798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55650" y="3068638"/>
            <a:ext cx="7704138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>
                <a:solidFill>
                  <a:srgbClr val="BAC543"/>
                </a:solidFill>
                <a:latin typeface="Vrinda" charset="0"/>
                <a:ea typeface="Lucida Sans Unicode" charset="0"/>
                <a:cs typeface="Lucida Sans Unicode" charset="0"/>
              </a:rPr>
              <a:t>www.wahenga.net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859088" y="8586788"/>
            <a:ext cx="1785937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ZA" sz="1400" b="1">
                <a:solidFill>
                  <a:srgbClr val="424282"/>
                </a:solidFill>
                <a:latin typeface="Verdana" pitchFamily="32" charset="0"/>
                <a:cs typeface="Times New Roman" pitchFamily="16" charset="0"/>
              </a:rPr>
              <a:t> </a:t>
            </a:r>
            <a:r>
              <a:rPr lang="en-ZA" sz="1400" b="1">
                <a:solidFill>
                  <a:srgbClr val="CCCCFF"/>
                </a:solidFill>
                <a:latin typeface="Verdana" pitchFamily="32" charset="0"/>
                <a:cs typeface="Times New Roman" pitchFamily="16" charset="0"/>
                <a:hlinkClick r:id="rId4"/>
              </a:rPr>
              <a:t>rhvp@rhvp.org</a:t>
            </a:r>
            <a:r>
              <a:rPr lang="en-ZA" sz="1400" b="1">
                <a:solidFill>
                  <a:srgbClr val="424282"/>
                </a:solidFill>
                <a:latin typeface="Verdana" pitchFamily="32" charset="0"/>
                <a:cs typeface="Times New Roman" pitchFamily="16" charset="0"/>
              </a:rPr>
              <a:t>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4122738"/>
            <a:ext cx="7442200" cy="1096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659563"/>
            <a:ext cx="9144000" cy="22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59450"/>
            <a:ext cx="9144000" cy="804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00675"/>
            <a:ext cx="9144000" cy="22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 descr="PB030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0"/>
            <a:ext cx="5143500" cy="6858000"/>
          </a:xfrm>
          <a:prstGeom prst="rect">
            <a:avLst/>
          </a:prstGeom>
          <a:noFill/>
        </p:spPr>
      </p:pic>
      <p:sp>
        <p:nvSpPr>
          <p:cNvPr id="161798" name="Oval 6"/>
          <p:cNvSpPr>
            <a:spLocks noChangeArrowheads="1"/>
          </p:cNvSpPr>
          <p:nvPr/>
        </p:nvSpPr>
        <p:spPr bwMode="auto">
          <a:xfrm>
            <a:off x="4211638" y="2924175"/>
            <a:ext cx="647700" cy="8651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4282" y="4357694"/>
            <a:ext cx="1643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+mn-lt"/>
              </a:rPr>
              <a:t>South Africa, photo by K. Vincent (2004)</a:t>
            </a:r>
            <a:endParaRPr lang="en-GB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01042" cy="426561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(How) do mobiles contribute to development?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Theories of development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Development as economic growth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Development as choice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Development as empowerment</a:t>
            </a:r>
          </a:p>
          <a:p>
            <a:pPr lvl="1">
              <a:buFont typeface="Arial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Case study from Lesotho with 4 years of qualitative evaluations (unique longitudinal perspective)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Utility of qualitative and longitudinal evaluations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512986"/>
          </a:xfrm>
        </p:spPr>
        <p:txBody>
          <a:bodyPr/>
          <a:lstStyle/>
          <a:p>
            <a:r>
              <a:rPr lang="en-GB" dirty="0" smtClean="0"/>
              <a:t>RHVP’s Distribution of </a:t>
            </a:r>
            <a:r>
              <a:rPr lang="en-GB" dirty="0" err="1" smtClean="0"/>
              <a:t>Cellphones</a:t>
            </a:r>
            <a:r>
              <a:rPr lang="en-GB" dirty="0" smtClean="0"/>
              <a:t> in Lesotho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5400600" cy="4824536"/>
          </a:xfrm>
        </p:spPr>
        <p:txBody>
          <a:bodyPr/>
          <a:lstStyle/>
          <a:p>
            <a:r>
              <a:rPr lang="en-GB" sz="2000" dirty="0" smtClean="0"/>
              <a:t>10 cell phones distributed amongst members of the women-led </a:t>
            </a:r>
            <a:r>
              <a:rPr lang="en-GB" sz="2000" dirty="0" err="1" smtClean="0"/>
              <a:t>Thulare</a:t>
            </a:r>
            <a:r>
              <a:rPr lang="en-GB" sz="2000" dirty="0" smtClean="0"/>
              <a:t> Dairy Farmers Cooperative in different agro-ecological zones in Lesotho</a:t>
            </a:r>
          </a:p>
          <a:p>
            <a:pPr lvl="1">
              <a:buFont typeface="Times" pitchFamily="18" charset="0"/>
              <a:buNone/>
            </a:pPr>
            <a:endParaRPr lang="en-GB" sz="2000" dirty="0" smtClean="0"/>
          </a:p>
          <a:p>
            <a:pPr lvl="1"/>
            <a:r>
              <a:rPr lang="en-GB" sz="2000" dirty="0" smtClean="0"/>
              <a:t>1 to a lowlands cooperative group</a:t>
            </a:r>
          </a:p>
          <a:p>
            <a:pPr lvl="1"/>
            <a:r>
              <a:rPr lang="en-GB" sz="2000" dirty="0" smtClean="0"/>
              <a:t>4 to foothills cooperative groups</a:t>
            </a:r>
          </a:p>
          <a:p>
            <a:pPr lvl="1"/>
            <a:r>
              <a:rPr lang="en-GB" sz="2000" dirty="0" smtClean="0"/>
              <a:t>5 to highlands cooperative groups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Intention was “to support remotely-located rural people and to connect them with markets, primarily” (Chaka </a:t>
            </a:r>
            <a:r>
              <a:rPr lang="en-GB" sz="2000" dirty="0" err="1" smtClean="0"/>
              <a:t>Ntsane</a:t>
            </a:r>
            <a:r>
              <a:rPr lang="en-GB" sz="2000" dirty="0" smtClean="0"/>
              <a:t>, RHVP Country Coordinator for Lesotho)</a:t>
            </a:r>
            <a:endParaRPr lang="en-US" sz="2000" dirty="0" smtClean="0"/>
          </a:p>
          <a:p>
            <a:endParaRPr lang="en-GB" sz="1600" dirty="0"/>
          </a:p>
        </p:txBody>
      </p:sp>
      <p:pic>
        <p:nvPicPr>
          <p:cNvPr id="7" name="Picture 4" descr="cellphone chicken farmer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16832"/>
            <a:ext cx="2664296" cy="3552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ESOTH-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333375"/>
            <a:ext cx="5903912" cy="5862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906713"/>
            <a:ext cx="7772400" cy="1500187"/>
          </a:xfrm>
        </p:spPr>
        <p:txBody>
          <a:bodyPr/>
          <a:lstStyle/>
          <a:p>
            <a:pPr marL="381000" indent="-381000">
              <a:buClr>
                <a:srgbClr val="BAC543"/>
              </a:buClr>
              <a:buSzTx/>
            </a:pPr>
            <a:endParaRPr lang="en-GB" sz="2400" dirty="0" smtClean="0">
              <a:solidFill>
                <a:srgbClr val="405A67"/>
              </a:solidFill>
            </a:endParaRPr>
          </a:p>
          <a:p>
            <a:pPr marL="381000" indent="-381000">
              <a:buClr>
                <a:srgbClr val="BAC543"/>
              </a:buClr>
              <a:buSzTx/>
              <a:buFont typeface="Arial" pitchFamily="34" charset="0"/>
              <a:buChar char="•"/>
            </a:pPr>
            <a:endParaRPr lang="en-GB" b="1" dirty="0" smtClean="0">
              <a:solidFill>
                <a:srgbClr val="405A67"/>
              </a:solidFill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3854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3839" name="Organization Chart 47"/>
          <p:cNvGraphicFramePr>
            <a:graphicFrameLocks/>
          </p:cNvGraphicFramePr>
          <p:nvPr/>
        </p:nvGraphicFramePr>
        <p:xfrm>
          <a:off x="0" y="404664"/>
          <a:ext cx="9144000" cy="5589240"/>
        </p:xfrm>
        <a:graphic>
          <a:graphicData uri="http://schemas.openxmlformats.org/drawingml/2006/compatibility">
            <com:legacyDrawing xmlns:com="http://schemas.openxmlformats.org/drawingml/2006/compatibility" spid="_x0000_s3383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Mobiles and Economic Growth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4597053"/>
          </a:xfrm>
        </p:spPr>
        <p:txBody>
          <a:bodyPr/>
          <a:lstStyle/>
          <a:p>
            <a:r>
              <a:rPr lang="en-GB" i="1" dirty="0" smtClean="0"/>
              <a:t>1. Growth </a:t>
            </a:r>
            <a:r>
              <a:rPr lang="en-GB" i="1" dirty="0" smtClean="0"/>
              <a:t>and expansion of existing activities:</a:t>
            </a:r>
          </a:p>
          <a:p>
            <a:endParaRPr lang="en-GB" i="1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Reduced transactional costs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Easier to organise meetings (previously required entrusting a taxi driver with a letter, or physically delivering it – up to 200km between groups, costing ZAR130 (approx US$18) and taking 8 hours each way)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increased sales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Coordination of input to shows (many trophies)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Swapping within the cooperative (wheat from the highlands for maize from the lowlands in 2010)</a:t>
            </a:r>
          </a:p>
          <a:p>
            <a:pPr lvl="1"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Mobiles and Economic Growth (cont’d)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2. Transformation</a:t>
            </a:r>
            <a:r>
              <a:rPr lang="en-US" i="1" dirty="0" smtClean="0"/>
              <a:t>:</a:t>
            </a:r>
          </a:p>
          <a:p>
            <a:pPr>
              <a:buFont typeface="Arial" pitchFamily="34" charset="0"/>
              <a:buChar char="•"/>
            </a:pPr>
            <a:endParaRPr lang="en-US" i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Selling airtime (from 10 to 27 cooperative-owned handsets)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New agricultural activities (breeding </a:t>
            </a:r>
            <a:r>
              <a:rPr lang="en-US" dirty="0" err="1" smtClean="0"/>
              <a:t>Duroc</a:t>
            </a:r>
            <a:r>
              <a:rPr lang="en-US" dirty="0" smtClean="0"/>
              <a:t> pigs in the lowlands)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Selling clothes (particularly in the foothills – at some distance from Maseru)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Tourism-based businesses funded by loaning out profits in the highlands (</a:t>
            </a:r>
            <a:r>
              <a:rPr lang="en-US" dirty="0" err="1" smtClean="0"/>
              <a:t>Semonkong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Mobiles and Empowerment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26561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i="1" dirty="0" smtClean="0"/>
              <a:t>Empowerment is difficult to quantify and thus often overlooked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“We were so proud, as women, to receive these </a:t>
            </a:r>
            <a:r>
              <a:rPr lang="en-US" dirty="0" err="1" smtClean="0"/>
              <a:t>cellphones</a:t>
            </a:r>
            <a:r>
              <a:rPr lang="en-US" dirty="0" smtClean="0"/>
              <a:t>” (lowlands)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Learning English and mathematical literacy (highlands)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“we want to buy more mobiles in order to stay united” and “we are vulnerable – to be strong we need to be able to communicate” (lowlands)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Access to governance and formal networks (e.g. Ministry of Agriculture, Ministry of Trade and Industry, Cooperatives and Marketing)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Access to training opportunities (particularly in South Africa)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2534</TotalTime>
  <Words>887</Words>
  <Application>Microsoft Office PowerPoint</Application>
  <PresentationFormat>On-screen Show (4:3)</PresentationFormat>
  <Paragraphs>121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Summary</vt:lpstr>
      <vt:lpstr>RHVP’s Distribution of Cellphones in Lesotho</vt:lpstr>
      <vt:lpstr>Slide 5</vt:lpstr>
      <vt:lpstr>Slide 6</vt:lpstr>
      <vt:lpstr>Mobiles and Economic Growth</vt:lpstr>
      <vt:lpstr>Mobiles and Economic Growth (cont’d)</vt:lpstr>
      <vt:lpstr>Mobiles and Empowerment</vt:lpstr>
      <vt:lpstr>Mobiles and Choice</vt:lpstr>
      <vt:lpstr>Conclusion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 x</dc:creator>
  <cp:lastModifiedBy>Katharine Vincent</cp:lastModifiedBy>
  <cp:revision>213</cp:revision>
  <cp:lastPrinted>1601-01-01T00:00:00Z</cp:lastPrinted>
  <dcterms:created xsi:type="dcterms:W3CDTF">2006-04-04T07:31:47Z</dcterms:created>
  <dcterms:modified xsi:type="dcterms:W3CDTF">2010-11-03T09:06:18Z</dcterms:modified>
</cp:coreProperties>
</file>